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7"/>
  </p:notesMasterIdLst>
  <p:sldIdLst>
    <p:sldId id="256" r:id="rId2"/>
    <p:sldId id="261" r:id="rId3"/>
    <p:sldId id="258" r:id="rId4"/>
    <p:sldId id="262" r:id="rId5"/>
    <p:sldId id="264" r:id="rId6"/>
    <p:sldId id="265" r:id="rId7"/>
    <p:sldId id="263"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5" d="100"/>
          <a:sy n="75" d="100"/>
        </p:scale>
        <p:origin x="25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FF8C1-314C-43DD-AEDA-98BDDC48F930}" type="datetimeFigureOut">
              <a:rPr lang="en-IN" smtClean="0"/>
              <a:t>04-01-2026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69916F-22ED-4CF9-A0DF-C4101F212861}" type="slidenum">
              <a:rPr lang="en-IN" smtClean="0"/>
              <a:t>‹#›</a:t>
            </a:fld>
            <a:endParaRPr lang="en-IN"/>
          </a:p>
        </p:txBody>
      </p:sp>
    </p:spTree>
    <p:extLst>
      <p:ext uri="{BB962C8B-B14F-4D97-AF65-F5344CB8AC3E}">
        <p14:creationId xmlns:p14="http://schemas.microsoft.com/office/powerpoint/2010/main" val="582743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25</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644BE3FE-ED52-46BB-9774-9C578D614C58}" type="datetimeFigureOut">
              <a:rPr lang="en-IN" smtClean="0"/>
              <a:t>02-01-2026</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3393768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4BE3FE-ED52-46BB-9774-9C578D614C58}" type="datetimeFigureOut">
              <a:rPr lang="en-IN" smtClean="0"/>
              <a:t>02-01-2026</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1202886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44BE3FE-ED52-46BB-9774-9C578D614C58}" type="datetimeFigureOut">
              <a:rPr lang="en-IN" smtClean="0"/>
              <a:t>02-01-2026</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4114283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44BE3FE-ED52-46BB-9774-9C578D614C58}" type="datetimeFigureOut">
              <a:rPr lang="en-IN" smtClean="0"/>
              <a:t>02-01-2026</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1690627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4BE3FE-ED52-46BB-9774-9C578D614C58}" type="datetimeFigureOut">
              <a:rPr lang="en-IN" smtClean="0"/>
              <a:t>02-01-2026</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3561099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44BE3FE-ED52-46BB-9774-9C578D614C58}" type="datetimeFigureOut">
              <a:rPr lang="en-IN" smtClean="0"/>
              <a:t>02-01-2026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367555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44BE3FE-ED52-46BB-9774-9C578D614C58}" type="datetimeFigureOut">
              <a:rPr lang="en-IN" smtClean="0"/>
              <a:t>02-01-2026</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740399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44BE3FE-ED52-46BB-9774-9C578D614C58}" type="datetimeFigureOut">
              <a:rPr lang="en-IN" smtClean="0"/>
              <a:t>02-01-2026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8748862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44BE3FE-ED52-46BB-9774-9C578D614C58}" type="datetimeFigureOut">
              <a:rPr lang="en-IN" smtClean="0"/>
              <a:t>02-01-2026</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76306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580996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4BE3FE-ED52-46BB-9774-9C578D614C58}" type="datetimeFigureOut">
              <a:rPr lang="en-IN" smtClean="0"/>
              <a:t>02-01-2026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102660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4BE3FE-ED52-46BB-9774-9C578D614C58}" type="datetimeFigureOut">
              <a:rPr lang="en-IN" smtClean="0"/>
              <a:t>02-01-2026</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3087027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4BE3FE-ED52-46BB-9774-9C578D614C58}" type="datetimeFigureOut">
              <a:rPr lang="en-IN" smtClean="0"/>
              <a:t>02-01-2026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3443857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4BE3FE-ED52-46BB-9774-9C578D614C58}" type="datetimeFigureOut">
              <a:rPr lang="en-IN" smtClean="0"/>
              <a:t>02-01-2026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3105519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4BE3FE-ED52-46BB-9774-9C578D614C58}" type="datetimeFigureOut">
              <a:rPr lang="en-IN" smtClean="0"/>
              <a:t>02-01-2026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3086322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4BE3FE-ED52-46BB-9774-9C578D614C58}" type="datetimeFigureOut">
              <a:rPr lang="en-IN" smtClean="0"/>
              <a:t>02-01-2026</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4015133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4BE3FE-ED52-46BB-9774-9C578D614C58}" type="datetimeFigureOut">
              <a:rPr lang="en-IN" smtClean="0"/>
              <a:t>02-01-2026</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2312105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4BE3FE-ED52-46BB-9774-9C578D614C58}" type="datetimeFigureOut">
              <a:rPr lang="en-IN" smtClean="0"/>
              <a:t>02-01-2026</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3382870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44BE3FE-ED52-46BB-9774-9C578D614C58}" type="datetimeFigureOut">
              <a:rPr lang="en-IN" smtClean="0"/>
              <a:t>02-01-2026</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EF727FB4-7FA9-4E10-A50A-57BF9B86D7BA}" type="slidenum">
              <a:rPr lang="en-IN" smtClean="0"/>
              <a:t>‹#›</a:t>
            </a:fld>
            <a:endParaRPr lang="en-IN"/>
          </a:p>
        </p:txBody>
      </p:sp>
    </p:spTree>
    <p:extLst>
      <p:ext uri="{BB962C8B-B14F-4D97-AF65-F5344CB8AC3E}">
        <p14:creationId xmlns:p14="http://schemas.microsoft.com/office/powerpoint/2010/main" val="318859883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jpg"/><Relationship Id="rId7" Type="http://schemas.openxmlformats.org/officeDocument/2006/relationships/image" Target="../media/image38.jpe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jpg"/><Relationship Id="rId9"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10" Type="http://schemas.openxmlformats.org/officeDocument/2006/relationships/image" Target="../media/image19.jp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55B6047D-9B56-B30B-F586-46EEB5A18B18}"/>
              </a:ext>
            </a:extLst>
          </p:cNvPr>
          <p:cNvSpPr/>
          <p:nvPr/>
        </p:nvSpPr>
        <p:spPr>
          <a:xfrm>
            <a:off x="1508760" y="2545080"/>
            <a:ext cx="3093720" cy="1210948"/>
          </a:xfrm>
          <a:custGeom>
            <a:avLst/>
            <a:gdLst/>
            <a:ahLst/>
            <a:cxnLst/>
            <a:rect l="l" t="t" r="r" b="b"/>
            <a:pathLst>
              <a:path w="8315394" h="2779416">
                <a:moveTo>
                  <a:pt x="2954055" y="2031474"/>
                </a:moveTo>
                <a:lnTo>
                  <a:pt x="2852932" y="2304078"/>
                </a:lnTo>
                <a:lnTo>
                  <a:pt x="3050108" y="2304078"/>
                </a:lnTo>
                <a:close/>
                <a:moveTo>
                  <a:pt x="829980" y="2031474"/>
                </a:moveTo>
                <a:lnTo>
                  <a:pt x="728857" y="2304078"/>
                </a:lnTo>
                <a:lnTo>
                  <a:pt x="926033" y="2304078"/>
                </a:lnTo>
                <a:close/>
                <a:moveTo>
                  <a:pt x="6479408" y="1769678"/>
                </a:moveTo>
                <a:lnTo>
                  <a:pt x="6963998" y="1769678"/>
                </a:lnTo>
                <a:lnTo>
                  <a:pt x="6963998" y="1907014"/>
                </a:lnTo>
                <a:lnTo>
                  <a:pt x="6919879" y="1907014"/>
                </a:lnTo>
                <a:cubicBezTo>
                  <a:pt x="6894262" y="1907014"/>
                  <a:pt x="6877302" y="1909267"/>
                  <a:pt x="6869001" y="1913774"/>
                </a:cubicBezTo>
                <a:cubicBezTo>
                  <a:pt x="6860699" y="1918280"/>
                  <a:pt x="6854532" y="1925396"/>
                  <a:pt x="6850500" y="1935121"/>
                </a:cubicBezTo>
                <a:cubicBezTo>
                  <a:pt x="6846468" y="1944846"/>
                  <a:pt x="6844451" y="1963466"/>
                  <a:pt x="6844451" y="1990981"/>
                </a:cubicBezTo>
                <a:lnTo>
                  <a:pt x="6844451" y="2540324"/>
                </a:lnTo>
                <a:cubicBezTo>
                  <a:pt x="6844451" y="2570210"/>
                  <a:pt x="6846112" y="2589423"/>
                  <a:pt x="6849432" y="2597962"/>
                </a:cubicBezTo>
                <a:cubicBezTo>
                  <a:pt x="6852753" y="2606501"/>
                  <a:pt x="6858446" y="2612668"/>
                  <a:pt x="6866510" y="2616463"/>
                </a:cubicBezTo>
                <a:cubicBezTo>
                  <a:pt x="6876472" y="2622156"/>
                  <a:pt x="6891416" y="2625002"/>
                  <a:pt x="6911340" y="2625002"/>
                </a:cubicBezTo>
                <a:lnTo>
                  <a:pt x="6963998" y="2625002"/>
                </a:lnTo>
                <a:lnTo>
                  <a:pt x="6963998" y="2762338"/>
                </a:lnTo>
                <a:lnTo>
                  <a:pt x="6479408" y="2762338"/>
                </a:lnTo>
                <a:lnTo>
                  <a:pt x="6479408" y="2625002"/>
                </a:lnTo>
                <a:lnTo>
                  <a:pt x="6518779" y="2625002"/>
                </a:lnTo>
                <a:cubicBezTo>
                  <a:pt x="6546938" y="2625002"/>
                  <a:pt x="6565312" y="2622986"/>
                  <a:pt x="6573899" y="2618954"/>
                </a:cubicBezTo>
                <a:cubicBezTo>
                  <a:pt x="6582486" y="2614921"/>
                  <a:pt x="6588809" y="2608517"/>
                  <a:pt x="6592867" y="2599741"/>
                </a:cubicBezTo>
                <a:cubicBezTo>
                  <a:pt x="6596926" y="2590965"/>
                  <a:pt x="6598954" y="2573531"/>
                  <a:pt x="6598954" y="2547439"/>
                </a:cubicBezTo>
                <a:lnTo>
                  <a:pt x="6598954" y="1995962"/>
                </a:lnTo>
                <a:cubicBezTo>
                  <a:pt x="6598954" y="1965126"/>
                  <a:pt x="6596926" y="1944846"/>
                  <a:pt x="6592867" y="1935121"/>
                </a:cubicBezTo>
                <a:cubicBezTo>
                  <a:pt x="6588809" y="1925396"/>
                  <a:pt x="6582010" y="1917925"/>
                  <a:pt x="6572470" y="1912706"/>
                </a:cubicBezTo>
                <a:cubicBezTo>
                  <a:pt x="6565784" y="1908911"/>
                  <a:pt x="6549558" y="1907014"/>
                  <a:pt x="6523794" y="1907014"/>
                </a:cubicBezTo>
                <a:lnTo>
                  <a:pt x="6479408" y="1907014"/>
                </a:lnTo>
                <a:close/>
                <a:moveTo>
                  <a:pt x="4449821" y="1769678"/>
                </a:moveTo>
                <a:lnTo>
                  <a:pt x="4942949" y="1769678"/>
                </a:lnTo>
                <a:lnTo>
                  <a:pt x="4942949" y="1907014"/>
                </a:lnTo>
                <a:lnTo>
                  <a:pt x="4905946" y="1907014"/>
                </a:lnTo>
                <a:cubicBezTo>
                  <a:pt x="4879855" y="1907014"/>
                  <a:pt x="4863489" y="1909030"/>
                  <a:pt x="4856847" y="1913062"/>
                </a:cubicBezTo>
                <a:cubicBezTo>
                  <a:pt x="4850206" y="1917094"/>
                  <a:pt x="4846885" y="1923617"/>
                  <a:pt x="4846885" y="1932631"/>
                </a:cubicBezTo>
                <a:cubicBezTo>
                  <a:pt x="4846885" y="1944950"/>
                  <a:pt x="4854483" y="1963433"/>
                  <a:pt x="4869678" y="1988079"/>
                </a:cubicBezTo>
                <a:lnTo>
                  <a:pt x="5000054" y="2203489"/>
                </a:lnTo>
                <a:lnTo>
                  <a:pt x="5145028" y="1978817"/>
                </a:lnTo>
                <a:cubicBezTo>
                  <a:pt x="5157814" y="1959389"/>
                  <a:pt x="5164918" y="1948489"/>
                  <a:pt x="5166342" y="1946117"/>
                </a:cubicBezTo>
                <a:cubicBezTo>
                  <a:pt x="5168239" y="1940906"/>
                  <a:pt x="5169188" y="1935692"/>
                  <a:pt x="5169188" y="1930474"/>
                </a:cubicBezTo>
                <a:cubicBezTo>
                  <a:pt x="5169188" y="1922416"/>
                  <a:pt x="5166463" y="1916492"/>
                  <a:pt x="5161011" y="1912701"/>
                </a:cubicBezTo>
                <a:cubicBezTo>
                  <a:pt x="5155559" y="1908909"/>
                  <a:pt x="5142874" y="1907014"/>
                  <a:pt x="5122958" y="1907014"/>
                </a:cubicBezTo>
                <a:lnTo>
                  <a:pt x="5072457" y="1907014"/>
                </a:lnTo>
                <a:lnTo>
                  <a:pt x="5072457" y="1769678"/>
                </a:lnTo>
                <a:lnTo>
                  <a:pt x="5468098" y="1769678"/>
                </a:lnTo>
                <a:lnTo>
                  <a:pt x="5468098" y="1907014"/>
                </a:lnTo>
                <a:cubicBezTo>
                  <a:pt x="5433468" y="1907488"/>
                  <a:pt x="5409155" y="1911520"/>
                  <a:pt x="5395161" y="1919111"/>
                </a:cubicBezTo>
                <a:cubicBezTo>
                  <a:pt x="5381166" y="1926701"/>
                  <a:pt x="5364444" y="1944965"/>
                  <a:pt x="5344994" y="1973903"/>
                </a:cubicBezTo>
                <a:lnTo>
                  <a:pt x="5080285" y="2359581"/>
                </a:lnTo>
                <a:lnTo>
                  <a:pt x="5080285" y="2536766"/>
                </a:lnTo>
                <a:cubicBezTo>
                  <a:pt x="5080285" y="2568075"/>
                  <a:pt x="5082314" y="2588356"/>
                  <a:pt x="5086372" y="2597606"/>
                </a:cubicBezTo>
                <a:cubicBezTo>
                  <a:pt x="5090430" y="2606857"/>
                  <a:pt x="5097350" y="2613735"/>
                  <a:pt x="5107130" y="2618242"/>
                </a:cubicBezTo>
                <a:cubicBezTo>
                  <a:pt x="5116911" y="2622749"/>
                  <a:pt x="5136118" y="2625002"/>
                  <a:pt x="5164752" y="2625002"/>
                </a:cubicBezTo>
                <a:lnTo>
                  <a:pt x="5199831" y="2625002"/>
                </a:lnTo>
                <a:lnTo>
                  <a:pt x="5199831" y="2762338"/>
                </a:lnTo>
                <a:lnTo>
                  <a:pt x="4715242" y="2762338"/>
                </a:lnTo>
                <a:lnTo>
                  <a:pt x="4715242" y="2625002"/>
                </a:lnTo>
                <a:lnTo>
                  <a:pt x="4741570" y="2625002"/>
                </a:lnTo>
                <a:cubicBezTo>
                  <a:pt x="4775727" y="2625002"/>
                  <a:pt x="4797548" y="2622749"/>
                  <a:pt x="4807036" y="2618242"/>
                </a:cubicBezTo>
                <a:cubicBezTo>
                  <a:pt x="4816524" y="2613735"/>
                  <a:pt x="4823758" y="2606145"/>
                  <a:pt x="4828740" y="2595471"/>
                </a:cubicBezTo>
                <a:cubicBezTo>
                  <a:pt x="4833721" y="2584798"/>
                  <a:pt x="4836211" y="2563332"/>
                  <a:pt x="4836211" y="2531073"/>
                </a:cubicBezTo>
                <a:lnTo>
                  <a:pt x="4836211" y="2375948"/>
                </a:lnTo>
                <a:lnTo>
                  <a:pt x="4572213" y="1973903"/>
                </a:lnTo>
                <a:cubicBezTo>
                  <a:pt x="4551340" y="1942593"/>
                  <a:pt x="4533076" y="1922906"/>
                  <a:pt x="4517421" y="1914841"/>
                </a:cubicBezTo>
                <a:cubicBezTo>
                  <a:pt x="4506036" y="1909623"/>
                  <a:pt x="4483503" y="1907014"/>
                  <a:pt x="4449821" y="1907014"/>
                </a:cubicBezTo>
                <a:close/>
                <a:moveTo>
                  <a:pt x="3574721" y="1769678"/>
                </a:moveTo>
                <a:lnTo>
                  <a:pt x="4059310" y="1769678"/>
                </a:lnTo>
                <a:lnTo>
                  <a:pt x="4059310" y="1907014"/>
                </a:lnTo>
                <a:lnTo>
                  <a:pt x="4016870" y="1907014"/>
                </a:lnTo>
                <a:cubicBezTo>
                  <a:pt x="3993292" y="1907014"/>
                  <a:pt x="3978437" y="1908200"/>
                  <a:pt x="3972307" y="1910572"/>
                </a:cubicBezTo>
                <a:cubicBezTo>
                  <a:pt x="3960989" y="1915315"/>
                  <a:pt x="3952735" y="1922550"/>
                  <a:pt x="3947546" y="1932275"/>
                </a:cubicBezTo>
                <a:cubicBezTo>
                  <a:pt x="3942358" y="1942000"/>
                  <a:pt x="3939764" y="1957536"/>
                  <a:pt x="3939764" y="1978884"/>
                </a:cubicBezTo>
                <a:lnTo>
                  <a:pt x="3939764" y="2546016"/>
                </a:lnTo>
                <a:cubicBezTo>
                  <a:pt x="3939764" y="2568787"/>
                  <a:pt x="3940831" y="2582782"/>
                  <a:pt x="3942966" y="2588000"/>
                </a:cubicBezTo>
                <a:cubicBezTo>
                  <a:pt x="3945101" y="2593218"/>
                  <a:pt x="3949488" y="2597369"/>
                  <a:pt x="3956130" y="2600453"/>
                </a:cubicBezTo>
                <a:cubicBezTo>
                  <a:pt x="3962771" y="2603536"/>
                  <a:pt x="3975580" y="2605078"/>
                  <a:pt x="3994555" y="2605078"/>
                </a:cubicBezTo>
                <a:cubicBezTo>
                  <a:pt x="4058124" y="2605078"/>
                  <a:pt x="4109239" y="2596776"/>
                  <a:pt x="4147902" y="2580172"/>
                </a:cubicBezTo>
                <a:cubicBezTo>
                  <a:pt x="4186565" y="2563569"/>
                  <a:pt x="4221432" y="2536884"/>
                  <a:pt x="4252505" y="2500119"/>
                </a:cubicBezTo>
                <a:cubicBezTo>
                  <a:pt x="4283578" y="2463354"/>
                  <a:pt x="4310262" y="2413424"/>
                  <a:pt x="4332558" y="2350331"/>
                </a:cubicBezTo>
                <a:lnTo>
                  <a:pt x="4463490" y="2395160"/>
                </a:lnTo>
                <a:lnTo>
                  <a:pt x="4332558" y="2762338"/>
                </a:lnTo>
                <a:lnTo>
                  <a:pt x="3574721" y="2762338"/>
                </a:lnTo>
                <a:lnTo>
                  <a:pt x="3574721" y="2625002"/>
                </a:lnTo>
                <a:lnTo>
                  <a:pt x="3622119" y="2625002"/>
                </a:lnTo>
                <a:cubicBezTo>
                  <a:pt x="3641450" y="2625002"/>
                  <a:pt x="3656067" y="2622393"/>
                  <a:pt x="3665970" y="2617175"/>
                </a:cubicBezTo>
                <a:cubicBezTo>
                  <a:pt x="3675873" y="2611956"/>
                  <a:pt x="3683065" y="2604959"/>
                  <a:pt x="3687546" y="2596183"/>
                </a:cubicBezTo>
                <a:cubicBezTo>
                  <a:pt x="3692027" y="2587407"/>
                  <a:pt x="3694267" y="2572108"/>
                  <a:pt x="3694267" y="2550286"/>
                </a:cubicBezTo>
                <a:lnTo>
                  <a:pt x="3694267" y="1988134"/>
                </a:lnTo>
                <a:cubicBezTo>
                  <a:pt x="3694267" y="1964415"/>
                  <a:pt x="3692027" y="1947337"/>
                  <a:pt x="3687546" y="1936900"/>
                </a:cubicBezTo>
                <a:cubicBezTo>
                  <a:pt x="3683065" y="1926464"/>
                  <a:pt x="3676698" y="1918873"/>
                  <a:pt x="3668444" y="1914129"/>
                </a:cubicBezTo>
                <a:cubicBezTo>
                  <a:pt x="3660191" y="1909386"/>
                  <a:pt x="3646398" y="1907014"/>
                  <a:pt x="3627067" y="1907014"/>
                </a:cubicBezTo>
                <a:lnTo>
                  <a:pt x="3574721" y="1907014"/>
                </a:lnTo>
                <a:close/>
                <a:moveTo>
                  <a:pt x="2882763" y="1769678"/>
                </a:moveTo>
                <a:lnTo>
                  <a:pt x="3105723" y="1769678"/>
                </a:lnTo>
                <a:lnTo>
                  <a:pt x="3403643" y="2536054"/>
                </a:lnTo>
                <a:cubicBezTo>
                  <a:pt x="3419772" y="2576852"/>
                  <a:pt x="3434123" y="2601994"/>
                  <a:pt x="3446694" y="2611482"/>
                </a:cubicBezTo>
                <a:cubicBezTo>
                  <a:pt x="3459265" y="2620970"/>
                  <a:pt x="3482391" y="2625477"/>
                  <a:pt x="3516073" y="2625002"/>
                </a:cubicBezTo>
                <a:lnTo>
                  <a:pt x="3516073" y="2762338"/>
                </a:lnTo>
                <a:lnTo>
                  <a:pt x="3046428" y="2762338"/>
                </a:lnTo>
                <a:lnTo>
                  <a:pt x="3046428" y="2625002"/>
                </a:lnTo>
                <a:lnTo>
                  <a:pt x="3074902" y="2624291"/>
                </a:lnTo>
                <a:cubicBezTo>
                  <a:pt x="3101001" y="2624291"/>
                  <a:pt x="3119270" y="2620851"/>
                  <a:pt x="3129711" y="2613973"/>
                </a:cubicBezTo>
                <a:cubicBezTo>
                  <a:pt x="3140151" y="2607094"/>
                  <a:pt x="3145371" y="2598674"/>
                  <a:pt x="3145371" y="2588711"/>
                </a:cubicBezTo>
                <a:cubicBezTo>
                  <a:pt x="3145371" y="2580165"/>
                  <a:pt x="3140864" y="2562609"/>
                  <a:pt x="3131851" y="2536043"/>
                </a:cubicBezTo>
                <a:lnTo>
                  <a:pt x="3102265" y="2445683"/>
                </a:lnTo>
                <a:lnTo>
                  <a:pt x="2800419" y="2445683"/>
                </a:lnTo>
                <a:lnTo>
                  <a:pt x="2763217" y="2546016"/>
                </a:lnTo>
                <a:cubicBezTo>
                  <a:pt x="2755626" y="2567364"/>
                  <a:pt x="2751831" y="2581358"/>
                  <a:pt x="2751831" y="2588000"/>
                </a:cubicBezTo>
                <a:cubicBezTo>
                  <a:pt x="2751831" y="2595590"/>
                  <a:pt x="2754559" y="2602469"/>
                  <a:pt x="2760015" y="2608636"/>
                </a:cubicBezTo>
                <a:cubicBezTo>
                  <a:pt x="2765470" y="2614803"/>
                  <a:pt x="2774365" y="2619310"/>
                  <a:pt x="2786699" y="2622156"/>
                </a:cubicBezTo>
                <a:cubicBezTo>
                  <a:pt x="2794764" y="2624053"/>
                  <a:pt x="2817060" y="2625002"/>
                  <a:pt x="2853588" y="2625002"/>
                </a:cubicBezTo>
                <a:lnTo>
                  <a:pt x="2853588" y="2762338"/>
                </a:lnTo>
                <a:lnTo>
                  <a:pt x="2469332" y="2762338"/>
                </a:lnTo>
                <a:lnTo>
                  <a:pt x="2469332" y="2625002"/>
                </a:lnTo>
                <a:cubicBezTo>
                  <a:pt x="2493993" y="2625002"/>
                  <a:pt x="2512016" y="2622867"/>
                  <a:pt x="2523402" y="2618598"/>
                </a:cubicBezTo>
                <a:cubicBezTo>
                  <a:pt x="2534787" y="2614328"/>
                  <a:pt x="2544154" y="2607922"/>
                  <a:pt x="2551503" y="2599380"/>
                </a:cubicBezTo>
                <a:cubicBezTo>
                  <a:pt x="2558853" y="2590837"/>
                  <a:pt x="2567034" y="2574943"/>
                  <a:pt x="2576048" y="2551698"/>
                </a:cubicBezTo>
                <a:close/>
                <a:moveTo>
                  <a:pt x="1447800" y="1769678"/>
                </a:moveTo>
                <a:lnTo>
                  <a:pt x="1850490" y="1769678"/>
                </a:lnTo>
                <a:lnTo>
                  <a:pt x="2141595" y="2348907"/>
                </a:lnTo>
                <a:lnTo>
                  <a:pt x="2141595" y="1994538"/>
                </a:lnTo>
                <a:cubicBezTo>
                  <a:pt x="2141595" y="1964178"/>
                  <a:pt x="2139934" y="1945202"/>
                  <a:pt x="2136613" y="1937612"/>
                </a:cubicBezTo>
                <a:cubicBezTo>
                  <a:pt x="2131869" y="1926226"/>
                  <a:pt x="2125465" y="1918280"/>
                  <a:pt x="2117400" y="1913774"/>
                </a:cubicBezTo>
                <a:cubicBezTo>
                  <a:pt x="2109336" y="1909267"/>
                  <a:pt x="2093681" y="1907014"/>
                  <a:pt x="2070436" y="1907014"/>
                </a:cubicBezTo>
                <a:lnTo>
                  <a:pt x="2022048" y="1907014"/>
                </a:lnTo>
                <a:lnTo>
                  <a:pt x="2022048" y="1769678"/>
                </a:lnTo>
                <a:lnTo>
                  <a:pt x="2431209" y="1769678"/>
                </a:lnTo>
                <a:lnTo>
                  <a:pt x="2431209" y="1907014"/>
                </a:lnTo>
                <a:lnTo>
                  <a:pt x="2385934" y="1907014"/>
                </a:lnTo>
                <a:cubicBezTo>
                  <a:pt x="2363297" y="1907014"/>
                  <a:pt x="2347146" y="1909623"/>
                  <a:pt x="2337480" y="1914841"/>
                </a:cubicBezTo>
                <a:cubicBezTo>
                  <a:pt x="2327814" y="1920059"/>
                  <a:pt x="2321095" y="1927175"/>
                  <a:pt x="2317322" y="1936189"/>
                </a:cubicBezTo>
                <a:cubicBezTo>
                  <a:pt x="2313549" y="1945202"/>
                  <a:pt x="2311663" y="1964652"/>
                  <a:pt x="2311663" y="1994538"/>
                </a:cubicBezTo>
                <a:lnTo>
                  <a:pt x="2311663" y="2762338"/>
                </a:lnTo>
                <a:lnTo>
                  <a:pt x="2107439" y="2762338"/>
                </a:lnTo>
                <a:lnTo>
                  <a:pt x="1738838" y="2030829"/>
                </a:lnTo>
                <a:lnTo>
                  <a:pt x="1738838" y="2542458"/>
                </a:lnTo>
                <a:cubicBezTo>
                  <a:pt x="1738838" y="2571871"/>
                  <a:pt x="1740605" y="2590609"/>
                  <a:pt x="1744141" y="2598674"/>
                </a:cubicBezTo>
                <a:cubicBezTo>
                  <a:pt x="1747677" y="2606738"/>
                  <a:pt x="1754044" y="2613142"/>
                  <a:pt x="1763243" y="2617886"/>
                </a:cubicBezTo>
                <a:cubicBezTo>
                  <a:pt x="1772442" y="2622630"/>
                  <a:pt x="1788356" y="2625002"/>
                  <a:pt x="1810985" y="2625002"/>
                </a:cubicBezTo>
                <a:lnTo>
                  <a:pt x="1858384" y="2625002"/>
                </a:lnTo>
                <a:lnTo>
                  <a:pt x="1858384" y="2762338"/>
                </a:lnTo>
                <a:lnTo>
                  <a:pt x="1447800" y="2762338"/>
                </a:lnTo>
                <a:lnTo>
                  <a:pt x="1447800" y="2625002"/>
                </a:lnTo>
                <a:lnTo>
                  <a:pt x="1490239" y="2625002"/>
                </a:lnTo>
                <a:cubicBezTo>
                  <a:pt x="1513818" y="2625002"/>
                  <a:pt x="1529969" y="2622986"/>
                  <a:pt x="1538693" y="2618954"/>
                </a:cubicBezTo>
                <a:cubicBezTo>
                  <a:pt x="1547418" y="2614921"/>
                  <a:pt x="1554375" y="2607924"/>
                  <a:pt x="1559563" y="2597962"/>
                </a:cubicBezTo>
                <a:cubicBezTo>
                  <a:pt x="1564752" y="2588000"/>
                  <a:pt x="1567346" y="2573057"/>
                  <a:pt x="1567346" y="2553132"/>
                </a:cubicBezTo>
                <a:lnTo>
                  <a:pt x="1567346" y="1983865"/>
                </a:lnTo>
                <a:cubicBezTo>
                  <a:pt x="1567346" y="1962043"/>
                  <a:pt x="1564989" y="1946032"/>
                  <a:pt x="1560274" y="1935833"/>
                </a:cubicBezTo>
                <a:cubicBezTo>
                  <a:pt x="1555560" y="1925633"/>
                  <a:pt x="1549193" y="1918280"/>
                  <a:pt x="1541173" y="1913774"/>
                </a:cubicBezTo>
                <a:cubicBezTo>
                  <a:pt x="1533153" y="1909267"/>
                  <a:pt x="1519714" y="1907014"/>
                  <a:pt x="1500857" y="1907014"/>
                </a:cubicBezTo>
                <a:lnTo>
                  <a:pt x="1447800" y="1907014"/>
                </a:lnTo>
                <a:close/>
                <a:moveTo>
                  <a:pt x="758688" y="1769678"/>
                </a:moveTo>
                <a:lnTo>
                  <a:pt x="981648" y="1769678"/>
                </a:lnTo>
                <a:lnTo>
                  <a:pt x="1279568" y="2536054"/>
                </a:lnTo>
                <a:cubicBezTo>
                  <a:pt x="1295697" y="2576852"/>
                  <a:pt x="1310047" y="2601994"/>
                  <a:pt x="1322619" y="2611482"/>
                </a:cubicBezTo>
                <a:cubicBezTo>
                  <a:pt x="1335190" y="2620970"/>
                  <a:pt x="1358317" y="2625477"/>
                  <a:pt x="1391998" y="2625002"/>
                </a:cubicBezTo>
                <a:lnTo>
                  <a:pt x="1391998" y="2762338"/>
                </a:lnTo>
                <a:lnTo>
                  <a:pt x="922352" y="2762338"/>
                </a:lnTo>
                <a:lnTo>
                  <a:pt x="922352" y="2625002"/>
                </a:lnTo>
                <a:lnTo>
                  <a:pt x="950827" y="2624291"/>
                </a:lnTo>
                <a:cubicBezTo>
                  <a:pt x="976926" y="2624291"/>
                  <a:pt x="995196" y="2620851"/>
                  <a:pt x="1005636" y="2613973"/>
                </a:cubicBezTo>
                <a:cubicBezTo>
                  <a:pt x="1016076" y="2607094"/>
                  <a:pt x="1021297" y="2598674"/>
                  <a:pt x="1021297" y="2588711"/>
                </a:cubicBezTo>
                <a:cubicBezTo>
                  <a:pt x="1021297" y="2580165"/>
                  <a:pt x="1016789" y="2562609"/>
                  <a:pt x="1007776" y="2536043"/>
                </a:cubicBezTo>
                <a:lnTo>
                  <a:pt x="978190" y="2445683"/>
                </a:lnTo>
                <a:lnTo>
                  <a:pt x="676345" y="2445683"/>
                </a:lnTo>
                <a:lnTo>
                  <a:pt x="639142" y="2546016"/>
                </a:lnTo>
                <a:cubicBezTo>
                  <a:pt x="631552" y="2567364"/>
                  <a:pt x="627757" y="2581358"/>
                  <a:pt x="627757" y="2588000"/>
                </a:cubicBezTo>
                <a:cubicBezTo>
                  <a:pt x="627757" y="2595590"/>
                  <a:pt x="630484" y="2602469"/>
                  <a:pt x="635940" y="2608636"/>
                </a:cubicBezTo>
                <a:cubicBezTo>
                  <a:pt x="641396" y="2614803"/>
                  <a:pt x="650290" y="2619310"/>
                  <a:pt x="662624" y="2622156"/>
                </a:cubicBezTo>
                <a:cubicBezTo>
                  <a:pt x="670689" y="2624053"/>
                  <a:pt x="692985" y="2625002"/>
                  <a:pt x="729514" y="2625002"/>
                </a:cubicBezTo>
                <a:lnTo>
                  <a:pt x="729514" y="2762338"/>
                </a:lnTo>
                <a:lnTo>
                  <a:pt x="345258" y="2762338"/>
                </a:lnTo>
                <a:lnTo>
                  <a:pt x="345258" y="2625002"/>
                </a:lnTo>
                <a:cubicBezTo>
                  <a:pt x="369919" y="2625002"/>
                  <a:pt x="387942" y="2622867"/>
                  <a:pt x="399327" y="2618598"/>
                </a:cubicBezTo>
                <a:cubicBezTo>
                  <a:pt x="410712" y="2614328"/>
                  <a:pt x="420079" y="2607922"/>
                  <a:pt x="427429" y="2599380"/>
                </a:cubicBezTo>
                <a:cubicBezTo>
                  <a:pt x="434778" y="2590837"/>
                  <a:pt x="442960" y="2574943"/>
                  <a:pt x="451973" y="2551698"/>
                </a:cubicBezTo>
                <a:close/>
                <a:moveTo>
                  <a:pt x="7452516" y="1752600"/>
                </a:moveTo>
                <a:cubicBezTo>
                  <a:pt x="7538381" y="1752600"/>
                  <a:pt x="7615944" y="1774896"/>
                  <a:pt x="7685204" y="1819489"/>
                </a:cubicBezTo>
                <a:lnTo>
                  <a:pt x="7712956" y="1769678"/>
                </a:lnTo>
                <a:lnTo>
                  <a:pt x="7814713" y="1769678"/>
                </a:lnTo>
                <a:lnTo>
                  <a:pt x="7900103" y="2102699"/>
                </a:lnTo>
                <a:lnTo>
                  <a:pt x="7767036" y="2140413"/>
                </a:lnTo>
                <a:cubicBezTo>
                  <a:pt x="7722986" y="2060946"/>
                  <a:pt x="7673015" y="2002772"/>
                  <a:pt x="7617126" y="1965892"/>
                </a:cubicBezTo>
                <a:cubicBezTo>
                  <a:pt x="7561236" y="1929012"/>
                  <a:pt x="7501794" y="1910572"/>
                  <a:pt x="7438796" y="1910572"/>
                </a:cubicBezTo>
                <a:cubicBezTo>
                  <a:pt x="7398058" y="1910572"/>
                  <a:pt x="7365966" y="1918883"/>
                  <a:pt x="7342521" y="1935505"/>
                </a:cubicBezTo>
                <a:cubicBezTo>
                  <a:pt x="7319076" y="1952127"/>
                  <a:pt x="7307353" y="1970645"/>
                  <a:pt x="7307353" y="1991058"/>
                </a:cubicBezTo>
                <a:cubicBezTo>
                  <a:pt x="7307353" y="2014326"/>
                  <a:pt x="7318027" y="2035933"/>
                  <a:pt x="7339374" y="2055879"/>
                </a:cubicBezTo>
                <a:cubicBezTo>
                  <a:pt x="7360248" y="2075826"/>
                  <a:pt x="7398673" y="2093634"/>
                  <a:pt x="7454651" y="2109304"/>
                </a:cubicBezTo>
                <a:lnTo>
                  <a:pt x="7645356" y="2164863"/>
                </a:lnTo>
                <a:cubicBezTo>
                  <a:pt x="7751144" y="2195246"/>
                  <a:pt x="7826572" y="2235599"/>
                  <a:pt x="7871640" y="2285921"/>
                </a:cubicBezTo>
                <a:cubicBezTo>
                  <a:pt x="7916232" y="2336718"/>
                  <a:pt x="7938528" y="2395824"/>
                  <a:pt x="7938528" y="2463239"/>
                </a:cubicBezTo>
                <a:cubicBezTo>
                  <a:pt x="7938528" y="2549170"/>
                  <a:pt x="7904372" y="2621804"/>
                  <a:pt x="7836060" y="2681140"/>
                </a:cubicBezTo>
                <a:cubicBezTo>
                  <a:pt x="7759684" y="2746657"/>
                  <a:pt x="7664806" y="2779416"/>
                  <a:pt x="7551426" y="2779416"/>
                </a:cubicBezTo>
                <a:cubicBezTo>
                  <a:pt x="7498770" y="2779416"/>
                  <a:pt x="7450382" y="2772656"/>
                  <a:pt x="7406264" y="2759136"/>
                </a:cubicBezTo>
                <a:cubicBezTo>
                  <a:pt x="7362145" y="2745616"/>
                  <a:pt x="7316130" y="2722964"/>
                  <a:pt x="7268216" y="2691180"/>
                </a:cubicBezTo>
                <a:lnTo>
                  <a:pt x="7236906" y="2762338"/>
                </a:lnTo>
                <a:lnTo>
                  <a:pt x="7130880" y="2762338"/>
                </a:lnTo>
                <a:lnTo>
                  <a:pt x="7060434" y="2377371"/>
                </a:lnTo>
                <a:lnTo>
                  <a:pt x="7193500" y="2345350"/>
                </a:lnTo>
                <a:cubicBezTo>
                  <a:pt x="7224810" y="2423624"/>
                  <a:pt x="7273553" y="2488971"/>
                  <a:pt x="7339730" y="2541391"/>
                </a:cubicBezTo>
                <a:cubicBezTo>
                  <a:pt x="7405908" y="2593811"/>
                  <a:pt x="7478608" y="2620021"/>
                  <a:pt x="7557831" y="2620021"/>
                </a:cubicBezTo>
                <a:cubicBezTo>
                  <a:pt x="7593410" y="2620021"/>
                  <a:pt x="7622941" y="2615516"/>
                  <a:pt x="7646423" y="2606507"/>
                </a:cubicBezTo>
                <a:cubicBezTo>
                  <a:pt x="7669906" y="2597497"/>
                  <a:pt x="7687576" y="2584929"/>
                  <a:pt x="7699436" y="2568804"/>
                </a:cubicBezTo>
                <a:cubicBezTo>
                  <a:pt x="7711296" y="2552678"/>
                  <a:pt x="7717226" y="2536077"/>
                  <a:pt x="7717226" y="2518999"/>
                </a:cubicBezTo>
                <a:cubicBezTo>
                  <a:pt x="7717226" y="2490542"/>
                  <a:pt x="7703468" y="2466119"/>
                  <a:pt x="7675954" y="2445727"/>
                </a:cubicBezTo>
                <a:cubicBezTo>
                  <a:pt x="7647965" y="2425329"/>
                  <a:pt x="7599103" y="2405171"/>
                  <a:pt x="7529368" y="2385254"/>
                </a:cubicBezTo>
                <a:lnTo>
                  <a:pt x="7363458" y="2336922"/>
                </a:lnTo>
                <a:cubicBezTo>
                  <a:pt x="7338322" y="2329806"/>
                  <a:pt x="7304298" y="2316403"/>
                  <a:pt x="7261384" y="2296712"/>
                </a:cubicBezTo>
                <a:cubicBezTo>
                  <a:pt x="7218470" y="2277021"/>
                  <a:pt x="7185513" y="2256500"/>
                  <a:pt x="7162512" y="2235149"/>
                </a:cubicBezTo>
                <a:cubicBezTo>
                  <a:pt x="7139512" y="2213797"/>
                  <a:pt x="7120425" y="2186396"/>
                  <a:pt x="7105252" y="2152944"/>
                </a:cubicBezTo>
                <a:cubicBezTo>
                  <a:pt x="7090078" y="2119492"/>
                  <a:pt x="7082492" y="2084261"/>
                  <a:pt x="7082492" y="2047251"/>
                </a:cubicBezTo>
                <a:cubicBezTo>
                  <a:pt x="7082492" y="1994587"/>
                  <a:pt x="7097080" y="1946071"/>
                  <a:pt x="7126255" y="1901704"/>
                </a:cubicBezTo>
                <a:cubicBezTo>
                  <a:pt x="7155430" y="1857338"/>
                  <a:pt x="7199311" y="1821396"/>
                  <a:pt x="7257898" y="1793877"/>
                </a:cubicBezTo>
                <a:cubicBezTo>
                  <a:pt x="7316485" y="1766359"/>
                  <a:pt x="7381358" y="1752600"/>
                  <a:pt x="7452516" y="1752600"/>
                </a:cubicBezTo>
                <a:close/>
                <a:moveTo>
                  <a:pt x="5909467" y="1752600"/>
                </a:moveTo>
                <a:cubicBezTo>
                  <a:pt x="5995331" y="1752600"/>
                  <a:pt x="6072894" y="1774896"/>
                  <a:pt x="6142155" y="1819489"/>
                </a:cubicBezTo>
                <a:lnTo>
                  <a:pt x="6169907" y="1769678"/>
                </a:lnTo>
                <a:lnTo>
                  <a:pt x="6271663" y="1769678"/>
                </a:lnTo>
                <a:lnTo>
                  <a:pt x="6357053" y="2102699"/>
                </a:lnTo>
                <a:lnTo>
                  <a:pt x="6223987" y="2140413"/>
                </a:lnTo>
                <a:cubicBezTo>
                  <a:pt x="6179936" y="2060946"/>
                  <a:pt x="6129965" y="2002772"/>
                  <a:pt x="6074076" y="1965892"/>
                </a:cubicBezTo>
                <a:cubicBezTo>
                  <a:pt x="6018187" y="1929012"/>
                  <a:pt x="5958744" y="1910572"/>
                  <a:pt x="5895747" y="1910572"/>
                </a:cubicBezTo>
                <a:cubicBezTo>
                  <a:pt x="5855008" y="1910572"/>
                  <a:pt x="5822917" y="1918883"/>
                  <a:pt x="5799471" y="1935505"/>
                </a:cubicBezTo>
                <a:cubicBezTo>
                  <a:pt x="5776026" y="1952127"/>
                  <a:pt x="5764303" y="1970645"/>
                  <a:pt x="5764303" y="1991058"/>
                </a:cubicBezTo>
                <a:cubicBezTo>
                  <a:pt x="5764303" y="2014326"/>
                  <a:pt x="5774977" y="2035933"/>
                  <a:pt x="5796325" y="2055879"/>
                </a:cubicBezTo>
                <a:cubicBezTo>
                  <a:pt x="5817198" y="2075826"/>
                  <a:pt x="5855623" y="2093634"/>
                  <a:pt x="5911601" y="2109304"/>
                </a:cubicBezTo>
                <a:lnTo>
                  <a:pt x="6102306" y="2164863"/>
                </a:lnTo>
                <a:cubicBezTo>
                  <a:pt x="6208095" y="2195246"/>
                  <a:pt x="6283523" y="2235599"/>
                  <a:pt x="6328590" y="2285921"/>
                </a:cubicBezTo>
                <a:cubicBezTo>
                  <a:pt x="6373183" y="2336718"/>
                  <a:pt x="6395478" y="2395824"/>
                  <a:pt x="6395478" y="2463239"/>
                </a:cubicBezTo>
                <a:cubicBezTo>
                  <a:pt x="6395478" y="2549170"/>
                  <a:pt x="6361323" y="2621804"/>
                  <a:pt x="6293011" y="2681140"/>
                </a:cubicBezTo>
                <a:cubicBezTo>
                  <a:pt x="6216634" y="2746657"/>
                  <a:pt x="6121756" y="2779416"/>
                  <a:pt x="6008377" y="2779416"/>
                </a:cubicBezTo>
                <a:cubicBezTo>
                  <a:pt x="5955720" y="2779416"/>
                  <a:pt x="5907332" y="2772656"/>
                  <a:pt x="5863214" y="2759136"/>
                </a:cubicBezTo>
                <a:cubicBezTo>
                  <a:pt x="5819095" y="2745616"/>
                  <a:pt x="5773080" y="2722964"/>
                  <a:pt x="5725166" y="2691180"/>
                </a:cubicBezTo>
                <a:lnTo>
                  <a:pt x="5693857" y="2762338"/>
                </a:lnTo>
                <a:lnTo>
                  <a:pt x="5587830" y="2762338"/>
                </a:lnTo>
                <a:lnTo>
                  <a:pt x="5517384" y="2377371"/>
                </a:lnTo>
                <a:lnTo>
                  <a:pt x="5650450" y="2345350"/>
                </a:lnTo>
                <a:cubicBezTo>
                  <a:pt x="5681760" y="2423624"/>
                  <a:pt x="5730503" y="2488971"/>
                  <a:pt x="5796680" y="2541391"/>
                </a:cubicBezTo>
                <a:cubicBezTo>
                  <a:pt x="5862858" y="2593811"/>
                  <a:pt x="5935558" y="2620021"/>
                  <a:pt x="6014781" y="2620021"/>
                </a:cubicBezTo>
                <a:cubicBezTo>
                  <a:pt x="6050360" y="2620021"/>
                  <a:pt x="6079891" y="2615516"/>
                  <a:pt x="6103373" y="2606507"/>
                </a:cubicBezTo>
                <a:cubicBezTo>
                  <a:pt x="6126856" y="2597497"/>
                  <a:pt x="6144527" y="2584929"/>
                  <a:pt x="6156386" y="2568804"/>
                </a:cubicBezTo>
                <a:cubicBezTo>
                  <a:pt x="6168246" y="2552678"/>
                  <a:pt x="6174176" y="2536077"/>
                  <a:pt x="6174176" y="2518999"/>
                </a:cubicBezTo>
                <a:cubicBezTo>
                  <a:pt x="6174176" y="2490542"/>
                  <a:pt x="6160419" y="2466119"/>
                  <a:pt x="6132904" y="2445727"/>
                </a:cubicBezTo>
                <a:cubicBezTo>
                  <a:pt x="6104915" y="2425329"/>
                  <a:pt x="6056053" y="2405171"/>
                  <a:pt x="5986318" y="2385254"/>
                </a:cubicBezTo>
                <a:lnTo>
                  <a:pt x="5820408" y="2336922"/>
                </a:lnTo>
                <a:cubicBezTo>
                  <a:pt x="5795272" y="2329806"/>
                  <a:pt x="5761248" y="2316403"/>
                  <a:pt x="5718334" y="2296712"/>
                </a:cubicBezTo>
                <a:cubicBezTo>
                  <a:pt x="5675420" y="2277021"/>
                  <a:pt x="5642463" y="2256500"/>
                  <a:pt x="5619462" y="2235149"/>
                </a:cubicBezTo>
                <a:cubicBezTo>
                  <a:pt x="5596462" y="2213797"/>
                  <a:pt x="5577375" y="2186396"/>
                  <a:pt x="5562202" y="2152944"/>
                </a:cubicBezTo>
                <a:cubicBezTo>
                  <a:pt x="5547029" y="2119492"/>
                  <a:pt x="5539443" y="2084261"/>
                  <a:pt x="5539443" y="2047251"/>
                </a:cubicBezTo>
                <a:cubicBezTo>
                  <a:pt x="5539443" y="1994587"/>
                  <a:pt x="5554030" y="1946071"/>
                  <a:pt x="5583205" y="1901704"/>
                </a:cubicBezTo>
                <a:cubicBezTo>
                  <a:pt x="5612380" y="1857338"/>
                  <a:pt x="5656261" y="1821396"/>
                  <a:pt x="5714848" y="1793877"/>
                </a:cubicBezTo>
                <a:cubicBezTo>
                  <a:pt x="5773435" y="1766359"/>
                  <a:pt x="5838308" y="1752600"/>
                  <a:pt x="5909467" y="1752600"/>
                </a:cubicBezTo>
                <a:close/>
                <a:moveTo>
                  <a:pt x="362908" y="564998"/>
                </a:moveTo>
                <a:lnTo>
                  <a:pt x="362908" y="779896"/>
                </a:lnTo>
                <a:cubicBezTo>
                  <a:pt x="363382" y="810257"/>
                  <a:pt x="364565" y="828047"/>
                  <a:pt x="366455" y="833265"/>
                </a:cubicBezTo>
                <a:cubicBezTo>
                  <a:pt x="368826" y="839907"/>
                  <a:pt x="372734" y="844532"/>
                  <a:pt x="378179" y="847141"/>
                </a:cubicBezTo>
                <a:cubicBezTo>
                  <a:pt x="383623" y="849750"/>
                  <a:pt x="398417" y="851055"/>
                  <a:pt x="422558" y="851055"/>
                </a:cubicBezTo>
                <a:lnTo>
                  <a:pt x="494984" y="851055"/>
                </a:lnTo>
                <a:cubicBezTo>
                  <a:pt x="537116" y="851055"/>
                  <a:pt x="572028" y="847141"/>
                  <a:pt x="599721" y="839314"/>
                </a:cubicBezTo>
                <a:cubicBezTo>
                  <a:pt x="627414" y="831486"/>
                  <a:pt x="650964" y="815238"/>
                  <a:pt x="670374" y="790570"/>
                </a:cubicBezTo>
                <a:cubicBezTo>
                  <a:pt x="689783" y="765902"/>
                  <a:pt x="699488" y="736253"/>
                  <a:pt x="699488" y="701622"/>
                </a:cubicBezTo>
                <a:cubicBezTo>
                  <a:pt x="699488" y="672210"/>
                  <a:pt x="692623" y="647305"/>
                  <a:pt x="678895" y="626906"/>
                </a:cubicBezTo>
                <a:cubicBezTo>
                  <a:pt x="665168" y="606507"/>
                  <a:pt x="644575" y="591089"/>
                  <a:pt x="617116" y="580653"/>
                </a:cubicBezTo>
                <a:cubicBezTo>
                  <a:pt x="589657" y="570216"/>
                  <a:pt x="547764" y="564998"/>
                  <a:pt x="491438" y="564998"/>
                </a:cubicBezTo>
                <a:close/>
                <a:moveTo>
                  <a:pt x="1477680" y="278874"/>
                </a:moveTo>
                <a:lnTo>
                  <a:pt x="1376558" y="551478"/>
                </a:lnTo>
                <a:lnTo>
                  <a:pt x="1573733" y="551478"/>
                </a:lnTo>
                <a:close/>
                <a:moveTo>
                  <a:pt x="6286746" y="180031"/>
                </a:moveTo>
                <a:lnTo>
                  <a:pt x="6286746" y="436913"/>
                </a:lnTo>
                <a:lnTo>
                  <a:pt x="6434044" y="436913"/>
                </a:lnTo>
                <a:cubicBezTo>
                  <a:pt x="6491919" y="436913"/>
                  <a:pt x="6535206" y="431576"/>
                  <a:pt x="6563908" y="420902"/>
                </a:cubicBezTo>
                <a:cubicBezTo>
                  <a:pt x="6592608" y="410228"/>
                  <a:pt x="6614192" y="394929"/>
                  <a:pt x="6628662" y="375005"/>
                </a:cubicBezTo>
                <a:cubicBezTo>
                  <a:pt x="6643131" y="355080"/>
                  <a:pt x="6650366" y="330887"/>
                  <a:pt x="6650366" y="302423"/>
                </a:cubicBezTo>
                <a:cubicBezTo>
                  <a:pt x="6650366" y="276332"/>
                  <a:pt x="6643606" y="253917"/>
                  <a:pt x="6630085" y="235178"/>
                </a:cubicBezTo>
                <a:cubicBezTo>
                  <a:pt x="6616565" y="216440"/>
                  <a:pt x="6597352" y="202564"/>
                  <a:pt x="6572447" y="193551"/>
                </a:cubicBezTo>
                <a:cubicBezTo>
                  <a:pt x="6547542" y="184537"/>
                  <a:pt x="6506862" y="180031"/>
                  <a:pt x="6450410" y="180031"/>
                </a:cubicBezTo>
                <a:close/>
                <a:moveTo>
                  <a:pt x="362908" y="177184"/>
                </a:moveTo>
                <a:lnTo>
                  <a:pt x="362908" y="419123"/>
                </a:lnTo>
                <a:lnTo>
                  <a:pt x="471780" y="419123"/>
                </a:lnTo>
                <a:cubicBezTo>
                  <a:pt x="528707" y="419123"/>
                  <a:pt x="570809" y="414379"/>
                  <a:pt x="598086" y="404891"/>
                </a:cubicBezTo>
                <a:cubicBezTo>
                  <a:pt x="625364" y="395404"/>
                  <a:pt x="645881" y="381053"/>
                  <a:pt x="659639" y="361841"/>
                </a:cubicBezTo>
                <a:cubicBezTo>
                  <a:pt x="673396" y="342628"/>
                  <a:pt x="680274" y="320450"/>
                  <a:pt x="680274" y="295307"/>
                </a:cubicBezTo>
                <a:cubicBezTo>
                  <a:pt x="680274" y="269216"/>
                  <a:pt x="673752" y="246920"/>
                  <a:pt x="660706" y="228418"/>
                </a:cubicBezTo>
                <a:cubicBezTo>
                  <a:pt x="647660" y="209917"/>
                  <a:pt x="628803" y="196753"/>
                  <a:pt x="604135" y="188925"/>
                </a:cubicBezTo>
                <a:cubicBezTo>
                  <a:pt x="579467" y="181098"/>
                  <a:pt x="535348" y="177184"/>
                  <a:pt x="471780" y="177184"/>
                </a:cubicBezTo>
                <a:close/>
                <a:moveTo>
                  <a:pt x="7058024" y="17078"/>
                </a:moveTo>
                <a:lnTo>
                  <a:pt x="7507323" y="17078"/>
                </a:lnTo>
                <a:lnTo>
                  <a:pt x="7679849" y="621569"/>
                </a:lnTo>
                <a:lnTo>
                  <a:pt x="7858390" y="17078"/>
                </a:lnTo>
                <a:lnTo>
                  <a:pt x="8315394" y="17078"/>
                </a:lnTo>
                <a:lnTo>
                  <a:pt x="8315394" y="154414"/>
                </a:lnTo>
                <a:lnTo>
                  <a:pt x="8266295" y="154414"/>
                </a:lnTo>
                <a:cubicBezTo>
                  <a:pt x="8239729" y="154414"/>
                  <a:pt x="8221346" y="159988"/>
                  <a:pt x="8211147" y="171136"/>
                </a:cubicBezTo>
                <a:cubicBezTo>
                  <a:pt x="8200947" y="182284"/>
                  <a:pt x="8195848" y="203276"/>
                  <a:pt x="8195848" y="234111"/>
                </a:cubicBezTo>
                <a:lnTo>
                  <a:pt x="8195848" y="797686"/>
                </a:lnTo>
                <a:cubicBezTo>
                  <a:pt x="8195848" y="822354"/>
                  <a:pt x="8197271" y="837772"/>
                  <a:pt x="8200117" y="843939"/>
                </a:cubicBezTo>
                <a:cubicBezTo>
                  <a:pt x="8204387" y="853427"/>
                  <a:pt x="8210317" y="860068"/>
                  <a:pt x="8217907" y="863863"/>
                </a:cubicBezTo>
                <a:cubicBezTo>
                  <a:pt x="8228343" y="869556"/>
                  <a:pt x="8242101" y="872402"/>
                  <a:pt x="8259179" y="872402"/>
                </a:cubicBezTo>
                <a:lnTo>
                  <a:pt x="8315394" y="872402"/>
                </a:lnTo>
                <a:lnTo>
                  <a:pt x="8315394" y="1009738"/>
                </a:lnTo>
                <a:lnTo>
                  <a:pt x="7837921" y="1009738"/>
                </a:lnTo>
                <a:lnTo>
                  <a:pt x="7837921" y="872402"/>
                </a:lnTo>
                <a:lnTo>
                  <a:pt x="7874923" y="872402"/>
                </a:lnTo>
                <a:cubicBezTo>
                  <a:pt x="7901964" y="872402"/>
                  <a:pt x="7920228" y="870268"/>
                  <a:pt x="7929715" y="865998"/>
                </a:cubicBezTo>
                <a:cubicBezTo>
                  <a:pt x="7939203" y="861729"/>
                  <a:pt x="7946200" y="855206"/>
                  <a:pt x="7950707" y="846430"/>
                </a:cubicBezTo>
                <a:cubicBezTo>
                  <a:pt x="7955214" y="837653"/>
                  <a:pt x="7957467" y="821406"/>
                  <a:pt x="7957467" y="797686"/>
                </a:cubicBezTo>
                <a:lnTo>
                  <a:pt x="7957467" y="187147"/>
                </a:lnTo>
                <a:lnTo>
                  <a:pt x="7715528" y="1009738"/>
                </a:lnTo>
                <a:lnTo>
                  <a:pt x="7578192" y="1009738"/>
                </a:lnTo>
                <a:lnTo>
                  <a:pt x="7344081" y="213475"/>
                </a:lnTo>
                <a:lnTo>
                  <a:pt x="7344081" y="816899"/>
                </a:lnTo>
                <a:cubicBezTo>
                  <a:pt x="7344081" y="830656"/>
                  <a:pt x="7346572" y="841330"/>
                  <a:pt x="7351553" y="848920"/>
                </a:cubicBezTo>
                <a:cubicBezTo>
                  <a:pt x="7356534" y="856510"/>
                  <a:pt x="7363650" y="862322"/>
                  <a:pt x="7372900" y="866354"/>
                </a:cubicBezTo>
                <a:cubicBezTo>
                  <a:pt x="7382151" y="870386"/>
                  <a:pt x="7396976" y="872402"/>
                  <a:pt x="7417374" y="872402"/>
                </a:cubicBezTo>
                <a:lnTo>
                  <a:pt x="7465050" y="872402"/>
                </a:lnTo>
                <a:lnTo>
                  <a:pt x="7465050" y="1009738"/>
                </a:lnTo>
                <a:lnTo>
                  <a:pt x="7058024" y="1009738"/>
                </a:lnTo>
                <a:lnTo>
                  <a:pt x="7058024" y="872402"/>
                </a:lnTo>
                <a:lnTo>
                  <a:pt x="7098106" y="872402"/>
                </a:lnTo>
                <a:cubicBezTo>
                  <a:pt x="7123404" y="872402"/>
                  <a:pt x="7140707" y="870149"/>
                  <a:pt x="7150014" y="865642"/>
                </a:cubicBezTo>
                <a:cubicBezTo>
                  <a:pt x="7159319" y="861136"/>
                  <a:pt x="7166238" y="854020"/>
                  <a:pt x="7170772" y="844295"/>
                </a:cubicBezTo>
                <a:cubicBezTo>
                  <a:pt x="7175304" y="834570"/>
                  <a:pt x="7177570" y="816662"/>
                  <a:pt x="7177570" y="790570"/>
                </a:cubicBezTo>
                <a:lnTo>
                  <a:pt x="7177570" y="234111"/>
                </a:lnTo>
                <a:cubicBezTo>
                  <a:pt x="7177570" y="208494"/>
                  <a:pt x="7175899" y="191890"/>
                  <a:pt x="7172556" y="184300"/>
                </a:cubicBezTo>
                <a:cubicBezTo>
                  <a:pt x="7168264" y="173864"/>
                  <a:pt x="7161823" y="166273"/>
                  <a:pt x="7153232" y="161529"/>
                </a:cubicBezTo>
                <a:cubicBezTo>
                  <a:pt x="7144641" y="156786"/>
                  <a:pt x="7131040" y="154414"/>
                  <a:pt x="7112428" y="154414"/>
                </a:cubicBezTo>
                <a:lnTo>
                  <a:pt x="7058024" y="154414"/>
                </a:lnTo>
                <a:close/>
                <a:moveTo>
                  <a:pt x="5920280" y="17078"/>
                </a:moveTo>
                <a:lnTo>
                  <a:pt x="6532687" y="17078"/>
                </a:lnTo>
                <a:cubicBezTo>
                  <a:pt x="6572091" y="17078"/>
                  <a:pt x="6615174" y="20636"/>
                  <a:pt x="6661934" y="27752"/>
                </a:cubicBezTo>
                <a:cubicBezTo>
                  <a:pt x="6708696" y="34867"/>
                  <a:pt x="6750944" y="50522"/>
                  <a:pt x="6788686" y="74716"/>
                </a:cubicBezTo>
                <a:cubicBezTo>
                  <a:pt x="6826425" y="98910"/>
                  <a:pt x="6855739" y="129508"/>
                  <a:pt x="6876627" y="166511"/>
                </a:cubicBezTo>
                <a:cubicBezTo>
                  <a:pt x="6897516" y="203513"/>
                  <a:pt x="6907959" y="245259"/>
                  <a:pt x="6907959" y="291749"/>
                </a:cubicBezTo>
                <a:cubicBezTo>
                  <a:pt x="6907959" y="367177"/>
                  <a:pt x="6881036" y="428255"/>
                  <a:pt x="6827194" y="474982"/>
                </a:cubicBezTo>
                <a:cubicBezTo>
                  <a:pt x="6773351" y="521710"/>
                  <a:pt x="6709664" y="552189"/>
                  <a:pt x="6636134" y="566421"/>
                </a:cubicBezTo>
                <a:lnTo>
                  <a:pt x="6840358" y="804090"/>
                </a:lnTo>
                <a:lnTo>
                  <a:pt x="6848898" y="814764"/>
                </a:lnTo>
                <a:cubicBezTo>
                  <a:pt x="6862181" y="830893"/>
                  <a:pt x="6874276" y="842872"/>
                  <a:pt x="6885188" y="850699"/>
                </a:cubicBezTo>
                <a:cubicBezTo>
                  <a:pt x="6896099" y="858527"/>
                  <a:pt x="6907010" y="864101"/>
                  <a:pt x="6917921" y="867421"/>
                </a:cubicBezTo>
                <a:cubicBezTo>
                  <a:pt x="6928832" y="870742"/>
                  <a:pt x="6944012" y="872402"/>
                  <a:pt x="6963462" y="872402"/>
                </a:cubicBezTo>
                <a:lnTo>
                  <a:pt x="7006158" y="872402"/>
                </a:lnTo>
                <a:lnTo>
                  <a:pt x="7006158" y="1009738"/>
                </a:lnTo>
                <a:lnTo>
                  <a:pt x="6688080" y="1009738"/>
                </a:lnTo>
                <a:lnTo>
                  <a:pt x="6369290" y="582076"/>
                </a:lnTo>
                <a:lnTo>
                  <a:pt x="6286746" y="582076"/>
                </a:lnTo>
                <a:lnTo>
                  <a:pt x="6286746" y="779896"/>
                </a:lnTo>
                <a:cubicBezTo>
                  <a:pt x="6286746" y="814052"/>
                  <a:pt x="6288643" y="835756"/>
                  <a:pt x="6292439" y="845006"/>
                </a:cubicBezTo>
                <a:cubicBezTo>
                  <a:pt x="6296234" y="854257"/>
                  <a:pt x="6302282" y="861136"/>
                  <a:pt x="6310584" y="865642"/>
                </a:cubicBezTo>
                <a:cubicBezTo>
                  <a:pt x="6318886" y="870149"/>
                  <a:pt x="6335607" y="872402"/>
                  <a:pt x="6360751" y="872402"/>
                </a:cubicBezTo>
                <a:lnTo>
                  <a:pt x="6406292" y="872402"/>
                </a:lnTo>
                <a:lnTo>
                  <a:pt x="6406292" y="1009738"/>
                </a:lnTo>
                <a:lnTo>
                  <a:pt x="5920280" y="1009738"/>
                </a:lnTo>
                <a:lnTo>
                  <a:pt x="5920280" y="872402"/>
                </a:lnTo>
                <a:lnTo>
                  <a:pt x="5964665" y="872402"/>
                </a:lnTo>
                <a:cubicBezTo>
                  <a:pt x="5988051" y="872402"/>
                  <a:pt x="6004634" y="869912"/>
                  <a:pt x="6014415" y="864931"/>
                </a:cubicBezTo>
                <a:cubicBezTo>
                  <a:pt x="6024196" y="859950"/>
                  <a:pt x="6031472" y="852478"/>
                  <a:pt x="6036246" y="842516"/>
                </a:cubicBezTo>
                <a:cubicBezTo>
                  <a:pt x="6038633" y="836823"/>
                  <a:pt x="6039826" y="819034"/>
                  <a:pt x="6039826" y="789147"/>
                </a:cubicBezTo>
                <a:lnTo>
                  <a:pt x="6039826" y="230553"/>
                </a:lnTo>
                <a:cubicBezTo>
                  <a:pt x="6039826" y="208731"/>
                  <a:pt x="6038036" y="193195"/>
                  <a:pt x="6034456" y="183944"/>
                </a:cubicBezTo>
                <a:cubicBezTo>
                  <a:pt x="6030876" y="174694"/>
                  <a:pt x="6025031" y="168645"/>
                  <a:pt x="6016922" y="165799"/>
                </a:cubicBezTo>
                <a:cubicBezTo>
                  <a:pt x="6005470" y="160581"/>
                  <a:pt x="5992346" y="157972"/>
                  <a:pt x="5977551" y="157972"/>
                </a:cubicBezTo>
                <a:lnTo>
                  <a:pt x="5957505" y="158683"/>
                </a:lnTo>
                <a:lnTo>
                  <a:pt x="5920280" y="158683"/>
                </a:lnTo>
                <a:close/>
                <a:moveTo>
                  <a:pt x="3168978" y="17078"/>
                </a:moveTo>
                <a:lnTo>
                  <a:pt x="3653567" y="17078"/>
                </a:lnTo>
                <a:lnTo>
                  <a:pt x="3653567" y="154414"/>
                </a:lnTo>
                <a:lnTo>
                  <a:pt x="3621546" y="154414"/>
                </a:lnTo>
                <a:cubicBezTo>
                  <a:pt x="3590710" y="154414"/>
                  <a:pt x="3571735" y="156074"/>
                  <a:pt x="3564619" y="159395"/>
                </a:cubicBezTo>
                <a:cubicBezTo>
                  <a:pt x="3553234" y="164620"/>
                  <a:pt x="3545051" y="171981"/>
                  <a:pt x="3540069" y="181476"/>
                </a:cubicBezTo>
                <a:cubicBezTo>
                  <a:pt x="3535088" y="190971"/>
                  <a:pt x="3532598" y="208779"/>
                  <a:pt x="3532598" y="234901"/>
                </a:cubicBezTo>
                <a:lnTo>
                  <a:pt x="3532598" y="499132"/>
                </a:lnTo>
                <a:lnTo>
                  <a:pt x="3842093" y="211996"/>
                </a:lnTo>
                <a:cubicBezTo>
                  <a:pt x="3855850" y="199203"/>
                  <a:pt x="3864152" y="190554"/>
                  <a:pt x="3866998" y="186051"/>
                </a:cubicBezTo>
                <a:cubicBezTo>
                  <a:pt x="3869844" y="181548"/>
                  <a:pt x="3871267" y="177637"/>
                  <a:pt x="3871267" y="174316"/>
                </a:cubicBezTo>
                <a:cubicBezTo>
                  <a:pt x="3871267" y="167682"/>
                  <a:pt x="3868540" y="162706"/>
                  <a:pt x="3863084" y="159389"/>
                </a:cubicBezTo>
                <a:cubicBezTo>
                  <a:pt x="3857629" y="156072"/>
                  <a:pt x="3843757" y="154414"/>
                  <a:pt x="3821468" y="154414"/>
                </a:cubicBezTo>
                <a:lnTo>
                  <a:pt x="3781652" y="154414"/>
                </a:lnTo>
                <a:lnTo>
                  <a:pt x="3781652" y="17078"/>
                </a:lnTo>
                <a:lnTo>
                  <a:pt x="4230662" y="17078"/>
                </a:lnTo>
                <a:lnTo>
                  <a:pt x="4230662" y="154414"/>
                </a:lnTo>
                <a:lnTo>
                  <a:pt x="4215719" y="154414"/>
                </a:lnTo>
                <a:cubicBezTo>
                  <a:pt x="4194846" y="154414"/>
                  <a:pt x="4180377" y="155481"/>
                  <a:pt x="4172312" y="157616"/>
                </a:cubicBezTo>
                <a:cubicBezTo>
                  <a:pt x="4164248" y="159750"/>
                  <a:pt x="4154404" y="164376"/>
                  <a:pt x="4142781" y="171492"/>
                </a:cubicBezTo>
                <a:cubicBezTo>
                  <a:pt x="4131159" y="178608"/>
                  <a:pt x="4116097" y="190230"/>
                  <a:pt x="4097596" y="206359"/>
                </a:cubicBezTo>
                <a:lnTo>
                  <a:pt x="3857681" y="413986"/>
                </a:lnTo>
                <a:lnTo>
                  <a:pt x="4143849" y="800532"/>
                </a:lnTo>
                <a:cubicBezTo>
                  <a:pt x="4168517" y="833740"/>
                  <a:pt x="4186544" y="853427"/>
                  <a:pt x="4197929" y="859594"/>
                </a:cubicBezTo>
                <a:cubicBezTo>
                  <a:pt x="4213110" y="868133"/>
                  <a:pt x="4234932" y="872402"/>
                  <a:pt x="4263395" y="872402"/>
                </a:cubicBezTo>
                <a:lnTo>
                  <a:pt x="4282608" y="872402"/>
                </a:lnTo>
                <a:lnTo>
                  <a:pt x="4282608" y="1009738"/>
                </a:lnTo>
                <a:lnTo>
                  <a:pt x="3781652" y="1009738"/>
                </a:lnTo>
                <a:lnTo>
                  <a:pt x="3781652" y="872402"/>
                </a:lnTo>
                <a:lnTo>
                  <a:pt x="3801577" y="872402"/>
                </a:lnTo>
                <a:cubicBezTo>
                  <a:pt x="3838105" y="872402"/>
                  <a:pt x="3860282" y="870742"/>
                  <a:pt x="3868110" y="867421"/>
                </a:cubicBezTo>
                <a:cubicBezTo>
                  <a:pt x="3875937" y="864101"/>
                  <a:pt x="3879851" y="859831"/>
                  <a:pt x="3879851" y="854613"/>
                </a:cubicBezTo>
                <a:cubicBezTo>
                  <a:pt x="3879851" y="848920"/>
                  <a:pt x="3872498" y="835400"/>
                  <a:pt x="3857792" y="814052"/>
                </a:cubicBezTo>
                <a:lnTo>
                  <a:pt x="3683120" y="565065"/>
                </a:lnTo>
                <a:lnTo>
                  <a:pt x="3532598" y="695329"/>
                </a:lnTo>
                <a:lnTo>
                  <a:pt x="3532598" y="795195"/>
                </a:lnTo>
                <a:cubicBezTo>
                  <a:pt x="3532598" y="819753"/>
                  <a:pt x="3534970" y="836753"/>
                  <a:pt x="3539713" y="846196"/>
                </a:cubicBezTo>
                <a:cubicBezTo>
                  <a:pt x="3544457" y="855639"/>
                  <a:pt x="3551218" y="862368"/>
                  <a:pt x="3559994" y="866382"/>
                </a:cubicBezTo>
                <a:cubicBezTo>
                  <a:pt x="3568770" y="870396"/>
                  <a:pt x="3586441" y="872402"/>
                  <a:pt x="3613007" y="872402"/>
                </a:cubicBezTo>
                <a:lnTo>
                  <a:pt x="3653567" y="872402"/>
                </a:lnTo>
                <a:lnTo>
                  <a:pt x="3653567" y="1009738"/>
                </a:lnTo>
                <a:lnTo>
                  <a:pt x="3168978" y="1009738"/>
                </a:lnTo>
                <a:lnTo>
                  <a:pt x="3168978" y="872402"/>
                </a:lnTo>
                <a:lnTo>
                  <a:pt x="3205491" y="872402"/>
                </a:lnTo>
                <a:cubicBezTo>
                  <a:pt x="3233643" y="872402"/>
                  <a:pt x="3252491" y="870149"/>
                  <a:pt x="3262034" y="865642"/>
                </a:cubicBezTo>
                <a:cubicBezTo>
                  <a:pt x="3271578" y="861136"/>
                  <a:pt x="3278499" y="853901"/>
                  <a:pt x="3282798" y="843939"/>
                </a:cubicBezTo>
                <a:cubicBezTo>
                  <a:pt x="3286616" y="835874"/>
                  <a:pt x="3288524" y="816424"/>
                  <a:pt x="3288524" y="785589"/>
                </a:cubicBezTo>
                <a:lnTo>
                  <a:pt x="3288524" y="243362"/>
                </a:lnTo>
                <a:cubicBezTo>
                  <a:pt x="3288524" y="213950"/>
                  <a:pt x="3286376" y="194262"/>
                  <a:pt x="3282081" y="184300"/>
                </a:cubicBezTo>
                <a:cubicBezTo>
                  <a:pt x="3277786" y="174338"/>
                  <a:pt x="3270866" y="166866"/>
                  <a:pt x="3261323" y="161885"/>
                </a:cubicBezTo>
                <a:cubicBezTo>
                  <a:pt x="3251780" y="156904"/>
                  <a:pt x="3234599" y="154414"/>
                  <a:pt x="3209783" y="154414"/>
                </a:cubicBezTo>
                <a:lnTo>
                  <a:pt x="3168978" y="154414"/>
                </a:lnTo>
                <a:close/>
                <a:moveTo>
                  <a:pt x="2095500" y="17078"/>
                </a:moveTo>
                <a:lnTo>
                  <a:pt x="2498190" y="17078"/>
                </a:lnTo>
                <a:lnTo>
                  <a:pt x="2789294" y="596308"/>
                </a:lnTo>
                <a:lnTo>
                  <a:pt x="2789294" y="241939"/>
                </a:lnTo>
                <a:cubicBezTo>
                  <a:pt x="2789294" y="211578"/>
                  <a:pt x="2787634" y="192602"/>
                  <a:pt x="2784313" y="185012"/>
                </a:cubicBezTo>
                <a:cubicBezTo>
                  <a:pt x="2779569" y="173626"/>
                  <a:pt x="2773165" y="165680"/>
                  <a:pt x="2765100" y="161174"/>
                </a:cubicBezTo>
                <a:cubicBezTo>
                  <a:pt x="2757036" y="156667"/>
                  <a:pt x="2741381" y="154414"/>
                  <a:pt x="2718136" y="154414"/>
                </a:cubicBezTo>
                <a:lnTo>
                  <a:pt x="2669748" y="154414"/>
                </a:lnTo>
                <a:lnTo>
                  <a:pt x="2669748" y="17078"/>
                </a:lnTo>
                <a:lnTo>
                  <a:pt x="3078909" y="17078"/>
                </a:lnTo>
                <a:lnTo>
                  <a:pt x="3078909" y="154414"/>
                </a:lnTo>
                <a:lnTo>
                  <a:pt x="3033635" y="154414"/>
                </a:lnTo>
                <a:cubicBezTo>
                  <a:pt x="3010998" y="154414"/>
                  <a:pt x="2994846" y="157023"/>
                  <a:pt x="2985180" y="162241"/>
                </a:cubicBezTo>
                <a:cubicBezTo>
                  <a:pt x="2975515" y="167459"/>
                  <a:pt x="2968795" y="174575"/>
                  <a:pt x="2965022" y="183589"/>
                </a:cubicBezTo>
                <a:cubicBezTo>
                  <a:pt x="2961249" y="192602"/>
                  <a:pt x="2959363" y="212052"/>
                  <a:pt x="2959363" y="241939"/>
                </a:cubicBezTo>
                <a:lnTo>
                  <a:pt x="2959363" y="1009738"/>
                </a:lnTo>
                <a:lnTo>
                  <a:pt x="2755138" y="1009738"/>
                </a:lnTo>
                <a:lnTo>
                  <a:pt x="2386537" y="278229"/>
                </a:lnTo>
                <a:lnTo>
                  <a:pt x="2386537" y="789859"/>
                </a:lnTo>
                <a:cubicBezTo>
                  <a:pt x="2386537" y="819271"/>
                  <a:pt x="2388305" y="838009"/>
                  <a:pt x="2391841" y="846074"/>
                </a:cubicBezTo>
                <a:cubicBezTo>
                  <a:pt x="2395377" y="854138"/>
                  <a:pt x="2401744" y="860543"/>
                  <a:pt x="2410943" y="865287"/>
                </a:cubicBezTo>
                <a:cubicBezTo>
                  <a:pt x="2420141" y="870030"/>
                  <a:pt x="2436056" y="872402"/>
                  <a:pt x="2458686" y="872402"/>
                </a:cubicBezTo>
                <a:lnTo>
                  <a:pt x="2506084" y="872402"/>
                </a:lnTo>
                <a:lnTo>
                  <a:pt x="2506084" y="1009738"/>
                </a:lnTo>
                <a:lnTo>
                  <a:pt x="2095500" y="1009738"/>
                </a:lnTo>
                <a:lnTo>
                  <a:pt x="2095500" y="872402"/>
                </a:lnTo>
                <a:lnTo>
                  <a:pt x="2137939" y="872402"/>
                </a:lnTo>
                <a:cubicBezTo>
                  <a:pt x="2161518" y="872402"/>
                  <a:pt x="2177669" y="870386"/>
                  <a:pt x="2186394" y="866354"/>
                </a:cubicBezTo>
                <a:cubicBezTo>
                  <a:pt x="2195117" y="862322"/>
                  <a:pt x="2202074" y="855324"/>
                  <a:pt x="2207263" y="845362"/>
                </a:cubicBezTo>
                <a:cubicBezTo>
                  <a:pt x="2212451" y="835400"/>
                  <a:pt x="2215046" y="820457"/>
                  <a:pt x="2215046" y="800532"/>
                </a:cubicBezTo>
                <a:lnTo>
                  <a:pt x="2215046" y="231265"/>
                </a:lnTo>
                <a:cubicBezTo>
                  <a:pt x="2215046" y="209443"/>
                  <a:pt x="2212689" y="193432"/>
                  <a:pt x="2207974" y="183233"/>
                </a:cubicBezTo>
                <a:cubicBezTo>
                  <a:pt x="2203260" y="173033"/>
                  <a:pt x="2196893" y="165680"/>
                  <a:pt x="2188873" y="161174"/>
                </a:cubicBezTo>
                <a:cubicBezTo>
                  <a:pt x="2180853" y="156667"/>
                  <a:pt x="2167414" y="154414"/>
                  <a:pt x="2148557" y="154414"/>
                </a:cubicBezTo>
                <a:lnTo>
                  <a:pt x="2095500" y="154414"/>
                </a:lnTo>
                <a:close/>
                <a:moveTo>
                  <a:pt x="1406388" y="17078"/>
                </a:moveTo>
                <a:lnTo>
                  <a:pt x="1629348" y="17078"/>
                </a:lnTo>
                <a:lnTo>
                  <a:pt x="1927268" y="783454"/>
                </a:lnTo>
                <a:cubicBezTo>
                  <a:pt x="1943397" y="824252"/>
                  <a:pt x="1957748" y="849395"/>
                  <a:pt x="1970319" y="858882"/>
                </a:cubicBezTo>
                <a:cubicBezTo>
                  <a:pt x="1982891" y="868370"/>
                  <a:pt x="2006017" y="872877"/>
                  <a:pt x="2039698" y="872402"/>
                </a:cubicBezTo>
                <a:lnTo>
                  <a:pt x="2039698" y="1009738"/>
                </a:lnTo>
                <a:lnTo>
                  <a:pt x="1570053" y="1009738"/>
                </a:lnTo>
                <a:lnTo>
                  <a:pt x="1570053" y="872402"/>
                </a:lnTo>
                <a:lnTo>
                  <a:pt x="1598527" y="871691"/>
                </a:lnTo>
                <a:cubicBezTo>
                  <a:pt x="1624626" y="871691"/>
                  <a:pt x="1642896" y="868252"/>
                  <a:pt x="1653336" y="861373"/>
                </a:cubicBezTo>
                <a:cubicBezTo>
                  <a:pt x="1663776" y="854494"/>
                  <a:pt x="1668996" y="846074"/>
                  <a:pt x="1668996" y="836112"/>
                </a:cubicBezTo>
                <a:cubicBezTo>
                  <a:pt x="1668996" y="827565"/>
                  <a:pt x="1664489" y="810009"/>
                  <a:pt x="1655476" y="783443"/>
                </a:cubicBezTo>
                <a:lnTo>
                  <a:pt x="1625890" y="693083"/>
                </a:lnTo>
                <a:lnTo>
                  <a:pt x="1324045" y="693083"/>
                </a:lnTo>
                <a:lnTo>
                  <a:pt x="1286842" y="793417"/>
                </a:lnTo>
                <a:cubicBezTo>
                  <a:pt x="1279252" y="814764"/>
                  <a:pt x="1275457" y="828759"/>
                  <a:pt x="1275457" y="835400"/>
                </a:cubicBezTo>
                <a:cubicBezTo>
                  <a:pt x="1275457" y="842990"/>
                  <a:pt x="1278185" y="849869"/>
                  <a:pt x="1283640" y="856036"/>
                </a:cubicBezTo>
                <a:cubicBezTo>
                  <a:pt x="1289095" y="862203"/>
                  <a:pt x="1297990" y="866710"/>
                  <a:pt x="1310325" y="869556"/>
                </a:cubicBezTo>
                <a:cubicBezTo>
                  <a:pt x="1318389" y="871454"/>
                  <a:pt x="1340685" y="872402"/>
                  <a:pt x="1377213" y="872402"/>
                </a:cubicBezTo>
                <a:lnTo>
                  <a:pt x="1377213" y="1009738"/>
                </a:lnTo>
                <a:lnTo>
                  <a:pt x="992958" y="1009738"/>
                </a:lnTo>
                <a:lnTo>
                  <a:pt x="992958" y="872402"/>
                </a:lnTo>
                <a:cubicBezTo>
                  <a:pt x="1017619" y="872402"/>
                  <a:pt x="1035642" y="870268"/>
                  <a:pt x="1047027" y="865998"/>
                </a:cubicBezTo>
                <a:cubicBezTo>
                  <a:pt x="1058413" y="861729"/>
                  <a:pt x="1067780" y="855322"/>
                  <a:pt x="1075129" y="846780"/>
                </a:cubicBezTo>
                <a:cubicBezTo>
                  <a:pt x="1082478" y="838237"/>
                  <a:pt x="1090660" y="822343"/>
                  <a:pt x="1099673" y="799098"/>
                </a:cubicBezTo>
                <a:close/>
                <a:moveTo>
                  <a:pt x="0" y="17078"/>
                </a:moveTo>
                <a:lnTo>
                  <a:pt x="563853" y="17078"/>
                </a:lnTo>
                <a:cubicBezTo>
                  <a:pt x="650125" y="17078"/>
                  <a:pt x="717911" y="27159"/>
                  <a:pt x="767210" y="47320"/>
                </a:cubicBezTo>
                <a:cubicBezTo>
                  <a:pt x="816510" y="67482"/>
                  <a:pt x="854431" y="96419"/>
                  <a:pt x="880975" y="134133"/>
                </a:cubicBezTo>
                <a:cubicBezTo>
                  <a:pt x="907518" y="171847"/>
                  <a:pt x="920790" y="213238"/>
                  <a:pt x="920790" y="258305"/>
                </a:cubicBezTo>
                <a:cubicBezTo>
                  <a:pt x="920790" y="291038"/>
                  <a:pt x="913771" y="322110"/>
                  <a:pt x="899731" y="351523"/>
                </a:cubicBezTo>
                <a:cubicBezTo>
                  <a:pt x="885693" y="380935"/>
                  <a:pt x="865466" y="406908"/>
                  <a:pt x="839052" y="429441"/>
                </a:cubicBezTo>
                <a:cubicBezTo>
                  <a:pt x="812638" y="451975"/>
                  <a:pt x="777776" y="470594"/>
                  <a:pt x="734466" y="485300"/>
                </a:cubicBezTo>
                <a:cubicBezTo>
                  <a:pt x="780934" y="497160"/>
                  <a:pt x="816494" y="510206"/>
                  <a:pt x="841148" y="524438"/>
                </a:cubicBezTo>
                <a:cubicBezTo>
                  <a:pt x="876712" y="544362"/>
                  <a:pt x="904926" y="572232"/>
                  <a:pt x="925788" y="608049"/>
                </a:cubicBezTo>
                <a:cubicBezTo>
                  <a:pt x="946650" y="643865"/>
                  <a:pt x="957081" y="683833"/>
                  <a:pt x="957081" y="727951"/>
                </a:cubicBezTo>
                <a:cubicBezTo>
                  <a:pt x="957081" y="780608"/>
                  <a:pt x="941213" y="829114"/>
                  <a:pt x="909477" y="873470"/>
                </a:cubicBezTo>
                <a:cubicBezTo>
                  <a:pt x="877741" y="917825"/>
                  <a:pt x="832860" y="951625"/>
                  <a:pt x="774832" y="974871"/>
                </a:cubicBezTo>
                <a:cubicBezTo>
                  <a:pt x="716804" y="998116"/>
                  <a:pt x="631894" y="1009738"/>
                  <a:pt x="520101" y="1009738"/>
                </a:cubicBezTo>
                <a:lnTo>
                  <a:pt x="0" y="1009738"/>
                </a:lnTo>
                <a:lnTo>
                  <a:pt x="0" y="872402"/>
                </a:lnTo>
                <a:lnTo>
                  <a:pt x="39137" y="872402"/>
                </a:lnTo>
                <a:cubicBezTo>
                  <a:pt x="65228" y="872402"/>
                  <a:pt x="82899" y="870149"/>
                  <a:pt x="92150" y="865642"/>
                </a:cubicBezTo>
                <a:cubicBezTo>
                  <a:pt x="101401" y="861136"/>
                  <a:pt x="107923" y="854731"/>
                  <a:pt x="111718" y="846430"/>
                </a:cubicBezTo>
                <a:cubicBezTo>
                  <a:pt x="115513" y="838128"/>
                  <a:pt x="117411" y="819508"/>
                  <a:pt x="117411" y="790570"/>
                </a:cubicBezTo>
                <a:lnTo>
                  <a:pt x="117411" y="236957"/>
                </a:lnTo>
                <a:cubicBezTo>
                  <a:pt x="117411" y="207545"/>
                  <a:pt x="115513" y="188807"/>
                  <a:pt x="111718" y="180742"/>
                </a:cubicBezTo>
                <a:cubicBezTo>
                  <a:pt x="107923" y="172678"/>
                  <a:pt x="101401" y="166273"/>
                  <a:pt x="92150" y="161529"/>
                </a:cubicBezTo>
                <a:cubicBezTo>
                  <a:pt x="82899" y="156786"/>
                  <a:pt x="65228" y="154414"/>
                  <a:pt x="39137" y="154414"/>
                </a:cubicBezTo>
                <a:lnTo>
                  <a:pt x="0" y="154414"/>
                </a:lnTo>
                <a:close/>
                <a:moveTo>
                  <a:pt x="5340274" y="0"/>
                </a:moveTo>
                <a:cubicBezTo>
                  <a:pt x="5434611" y="0"/>
                  <a:pt x="5517332" y="19924"/>
                  <a:pt x="5588439" y="59773"/>
                </a:cubicBezTo>
                <a:lnTo>
                  <a:pt x="5611899" y="17078"/>
                </a:lnTo>
                <a:lnTo>
                  <a:pt x="5712866" y="17078"/>
                </a:lnTo>
                <a:lnTo>
                  <a:pt x="5810287" y="373582"/>
                </a:lnTo>
                <a:lnTo>
                  <a:pt x="5677932" y="412007"/>
                </a:lnTo>
                <a:cubicBezTo>
                  <a:pt x="5633814" y="327091"/>
                  <a:pt x="5592305" y="266844"/>
                  <a:pt x="5553405" y="231265"/>
                </a:cubicBezTo>
                <a:cubicBezTo>
                  <a:pt x="5499324" y="182403"/>
                  <a:pt x="5440737" y="157972"/>
                  <a:pt x="5377643" y="157972"/>
                </a:cubicBezTo>
                <a:cubicBezTo>
                  <a:pt x="5331627" y="157972"/>
                  <a:pt x="5288577" y="170780"/>
                  <a:pt x="5248491" y="196397"/>
                </a:cubicBezTo>
                <a:cubicBezTo>
                  <a:pt x="5208405" y="222014"/>
                  <a:pt x="5176621" y="259728"/>
                  <a:pt x="5153138" y="309539"/>
                </a:cubicBezTo>
                <a:cubicBezTo>
                  <a:pt x="5129656" y="359350"/>
                  <a:pt x="5117915" y="417700"/>
                  <a:pt x="5117915" y="484589"/>
                </a:cubicBezTo>
                <a:cubicBezTo>
                  <a:pt x="5117915" y="586583"/>
                  <a:pt x="5144837" y="674345"/>
                  <a:pt x="5198680" y="747875"/>
                </a:cubicBezTo>
                <a:cubicBezTo>
                  <a:pt x="5252523" y="821406"/>
                  <a:pt x="5323088" y="858171"/>
                  <a:pt x="5410376" y="858171"/>
                </a:cubicBezTo>
                <a:cubicBezTo>
                  <a:pt x="5465880" y="858171"/>
                  <a:pt x="5519249" y="842279"/>
                  <a:pt x="5570483" y="810495"/>
                </a:cubicBezTo>
                <a:cubicBezTo>
                  <a:pt x="5634525" y="771120"/>
                  <a:pt x="5689792" y="718226"/>
                  <a:pt x="5736282" y="651811"/>
                </a:cubicBezTo>
                <a:lnTo>
                  <a:pt x="5846577" y="733643"/>
                </a:lnTo>
                <a:cubicBezTo>
                  <a:pt x="5774997" y="831368"/>
                  <a:pt x="5709579" y="899443"/>
                  <a:pt x="5650325" y="937868"/>
                </a:cubicBezTo>
                <a:cubicBezTo>
                  <a:pt x="5558827" y="997167"/>
                  <a:pt x="5456904" y="1026816"/>
                  <a:pt x="5344555" y="1026816"/>
                </a:cubicBezTo>
                <a:cubicBezTo>
                  <a:pt x="5251167" y="1026816"/>
                  <a:pt x="5166666" y="1004401"/>
                  <a:pt x="5091053" y="959572"/>
                </a:cubicBezTo>
                <a:cubicBezTo>
                  <a:pt x="5015439" y="914742"/>
                  <a:pt x="4955116" y="852004"/>
                  <a:pt x="4910082" y="771357"/>
                </a:cubicBezTo>
                <a:cubicBezTo>
                  <a:pt x="4865048" y="690711"/>
                  <a:pt x="4842532" y="602712"/>
                  <a:pt x="4842532" y="507360"/>
                </a:cubicBezTo>
                <a:cubicBezTo>
                  <a:pt x="4842532" y="412482"/>
                  <a:pt x="4864455" y="326024"/>
                  <a:pt x="4908303" y="247987"/>
                </a:cubicBezTo>
                <a:cubicBezTo>
                  <a:pt x="4952151" y="169950"/>
                  <a:pt x="5011880" y="109109"/>
                  <a:pt x="5087489" y="65466"/>
                </a:cubicBezTo>
                <a:cubicBezTo>
                  <a:pt x="5163099" y="21822"/>
                  <a:pt x="5247360" y="0"/>
                  <a:pt x="5340274" y="0"/>
                </a:cubicBezTo>
                <a:close/>
              </a:path>
            </a:pathLst>
          </a:cu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b="1">
              <a:ln w="6600">
                <a:solidFill>
                  <a:schemeClr val="accent2"/>
                </a:solidFill>
                <a:prstDash val="solid"/>
              </a:ln>
              <a:solidFill>
                <a:srgbClr val="FFFFFF"/>
              </a:solidFill>
              <a:effectLst>
                <a:outerShdw dist="38100" dir="2700000" algn="tl" rotWithShape="0">
                  <a:schemeClr val="accent2"/>
                </a:outerShdw>
              </a:effectLst>
            </a:endParaRPr>
          </a:p>
        </p:txBody>
      </p:sp>
      <p:sp>
        <p:nvSpPr>
          <p:cNvPr id="23" name="TextBox 22">
            <a:extLst>
              <a:ext uri="{FF2B5EF4-FFF2-40B4-BE49-F238E27FC236}">
                <a16:creationId xmlns:a16="http://schemas.microsoft.com/office/drawing/2014/main" id="{D20F6473-9296-F201-51EE-57CBFEA4B27A}"/>
              </a:ext>
            </a:extLst>
          </p:cNvPr>
          <p:cNvSpPr txBox="1"/>
          <p:nvPr/>
        </p:nvSpPr>
        <p:spPr>
          <a:xfrm>
            <a:off x="2148840" y="4480560"/>
            <a:ext cx="2743200" cy="461665"/>
          </a:xfrm>
          <a:prstGeom prst="rect">
            <a:avLst/>
          </a:prstGeom>
          <a:noFill/>
        </p:spPr>
        <p:txBody>
          <a:bodyPr wrap="square" rtlCol="0">
            <a:spAutoFit/>
          </a:bodyPr>
          <a:lstStyle/>
          <a:p>
            <a:r>
              <a:rPr lang="en-US" sz="2400" dirty="0">
                <a:solidFill>
                  <a:schemeClr val="bg1"/>
                </a:solidFill>
                <a:latin typeface="Bookman Old Style" panose="02050604050505020204" pitchFamily="18" charset="0"/>
              </a:rPr>
              <a:t>- Shalakya Sen</a:t>
            </a:r>
            <a:endParaRPr lang="en-IN" sz="2400" dirty="0">
              <a:solidFill>
                <a:schemeClr val="bg1"/>
              </a:solidFill>
              <a:latin typeface="Bookman Old Style" panose="02050604050505020204" pitchFamily="18" charset="0"/>
            </a:endParaRPr>
          </a:p>
        </p:txBody>
      </p:sp>
      <p:sp>
        <p:nvSpPr>
          <p:cNvPr id="26" name="Hexagon 25">
            <a:extLst>
              <a:ext uri="{FF2B5EF4-FFF2-40B4-BE49-F238E27FC236}">
                <a16:creationId xmlns:a16="http://schemas.microsoft.com/office/drawing/2014/main" id="{04A26125-7EA6-FF71-83B2-12FE3304C9B6}"/>
              </a:ext>
            </a:extLst>
          </p:cNvPr>
          <p:cNvSpPr/>
          <p:nvPr/>
        </p:nvSpPr>
        <p:spPr>
          <a:xfrm rot="16200000">
            <a:off x="6572126" y="1273685"/>
            <a:ext cx="3929629" cy="4292600"/>
          </a:xfrm>
          <a:prstGeom prst="hexagon">
            <a:avLst>
              <a:gd name="adj" fmla="val 14513"/>
              <a:gd name="vf" fmla="val 115470"/>
            </a:avLst>
          </a:prstGeom>
          <a:blipFill dpi="0" rotWithShape="0">
            <a:blip r:embed="rId2"/>
            <a:srcRect/>
            <a:stretch>
              <a:fillRect l="-36000" r="-36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40747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bars&#10;&#10;AI-generated content may be incorrect.">
            <a:extLst>
              <a:ext uri="{FF2B5EF4-FFF2-40B4-BE49-F238E27FC236}">
                <a16:creationId xmlns:a16="http://schemas.microsoft.com/office/drawing/2014/main" id="{94E0B7AB-8528-4DF2-D39C-8412C4108E46}"/>
              </a:ext>
            </a:extLst>
          </p:cNvPr>
          <p:cNvPicPr>
            <a:picLocks noChangeAspect="1"/>
          </p:cNvPicPr>
          <p:nvPr/>
        </p:nvPicPr>
        <p:blipFill>
          <a:blip r:embed="rId2"/>
          <a:stretch>
            <a:fillRect/>
          </a:stretch>
        </p:blipFill>
        <p:spPr>
          <a:xfrm>
            <a:off x="6548283" y="3115818"/>
            <a:ext cx="5221443" cy="3086709"/>
          </a:xfrm>
          <a:prstGeom prst="rect">
            <a:avLst/>
          </a:prstGeom>
        </p:spPr>
      </p:pic>
      <p:sp>
        <p:nvSpPr>
          <p:cNvPr id="7" name="Content Placeholder 2">
            <a:extLst>
              <a:ext uri="{FF2B5EF4-FFF2-40B4-BE49-F238E27FC236}">
                <a16:creationId xmlns:a16="http://schemas.microsoft.com/office/drawing/2014/main" id="{E0A05353-F397-1C1B-BA5F-8AB2B006BCA9}"/>
              </a:ext>
            </a:extLst>
          </p:cNvPr>
          <p:cNvSpPr txBox="1">
            <a:spLocks/>
          </p:cNvSpPr>
          <p:nvPr/>
        </p:nvSpPr>
        <p:spPr>
          <a:xfrm>
            <a:off x="707923" y="2644878"/>
            <a:ext cx="5633884" cy="3557649"/>
          </a:xfrm>
          <a:prstGeom prst="rect">
            <a:avLst/>
          </a:prstGeom>
          <a:solidFill>
            <a:schemeClr val="bg1"/>
          </a:solidFill>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1600" dirty="0"/>
              <a:t>Key Observations - </a:t>
            </a:r>
          </a:p>
          <a:p>
            <a:pPr marL="0" indent="0">
              <a:buNone/>
            </a:pPr>
            <a:r>
              <a:rPr lang="en-US" sz="1600" b="1" dirty="0"/>
              <a:t>France dominates the Rich segment</a:t>
            </a:r>
            <a:r>
              <a:rPr lang="en-US" sz="1600" dirty="0"/>
              <a:t> with 2.5K customers nearly double Germany and Spain.</a:t>
            </a:r>
          </a:p>
          <a:p>
            <a:pPr marL="0" indent="0">
              <a:buNone/>
            </a:pPr>
            <a:r>
              <a:rPr lang="en-US" sz="1600" b="1" dirty="0"/>
              <a:t>Upper Middle Class</a:t>
            </a:r>
            <a:r>
              <a:rPr lang="en-US" sz="1600" dirty="0"/>
              <a:t> is the second-largest segment across all three countries, especially in France (1.3K).</a:t>
            </a:r>
          </a:p>
          <a:p>
            <a:pPr marL="0" indent="0">
              <a:buNone/>
            </a:pPr>
            <a:r>
              <a:rPr lang="en-US" sz="1600" b="1" dirty="0"/>
              <a:t>Lower income segments (Poor and Lower Middle Class)</a:t>
            </a:r>
            <a:r>
              <a:rPr lang="en-US" sz="1600" dirty="0"/>
              <a:t> are consistently smaller, with Germany showing the lowest numbers (Poor: 0.2K, Lower Middle Class: 0.4K).</a:t>
            </a:r>
          </a:p>
          <a:p>
            <a:pPr marL="0" indent="0">
              <a:buNone/>
            </a:pPr>
            <a:endParaRPr lang="en-US" sz="1600" dirty="0"/>
          </a:p>
          <a:p>
            <a:r>
              <a:rPr lang="en-IN" sz="1600" dirty="0"/>
              <a:t>Strategic Insights -  </a:t>
            </a:r>
          </a:p>
          <a:p>
            <a:pPr marL="0" indent="0">
              <a:buNone/>
            </a:pPr>
            <a:r>
              <a:rPr lang="en-IN" sz="1600" b="1" dirty="0"/>
              <a:t>Market prioritization</a:t>
            </a:r>
            <a:r>
              <a:rPr lang="en-IN" sz="1600" dirty="0"/>
              <a:t>: France is clearly a hotspot for affluent customers. Ideal for luxury or premium product targeting.</a:t>
            </a:r>
          </a:p>
          <a:p>
            <a:pPr marL="0" indent="0">
              <a:buNone/>
            </a:pPr>
            <a:r>
              <a:rPr lang="en-IN" sz="1600" b="1" dirty="0"/>
              <a:t>Segment focus</a:t>
            </a:r>
            <a:r>
              <a:rPr lang="en-IN" sz="1600" dirty="0"/>
              <a:t>: Upper Middle Class is a stable mid-tier across geographies great for scalable offerings.</a:t>
            </a:r>
          </a:p>
        </p:txBody>
      </p:sp>
      <p:sp>
        <p:nvSpPr>
          <p:cNvPr id="8" name="Rectangle 1">
            <a:extLst>
              <a:ext uri="{FF2B5EF4-FFF2-40B4-BE49-F238E27FC236}">
                <a16:creationId xmlns:a16="http://schemas.microsoft.com/office/drawing/2014/main" id="{FC8059A5-5641-47ED-F350-823D57211E55}"/>
              </a:ext>
            </a:extLst>
          </p:cNvPr>
          <p:cNvSpPr>
            <a:spLocks noGrp="1" noChangeArrowheads="1"/>
          </p:cNvSpPr>
          <p:nvPr>
            <p:ph type="title"/>
          </p:nvPr>
        </p:nvSpPr>
        <p:spPr bwMode="auto">
          <a:xfrm>
            <a:off x="1154955" y="973206"/>
            <a:ext cx="92953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fontAlgn="base">
              <a:lnSpc>
                <a:spcPct val="100000"/>
              </a:lnSpc>
              <a:spcAft>
                <a:spcPct val="0"/>
              </a:spcAft>
              <a:buClrTx/>
              <a:buSzTx/>
              <a:tabLst/>
            </a:pPr>
            <a:r>
              <a:rPr lang="en-US" altLang="en-US" sz="2800" dirty="0"/>
              <a:t>Customer Distribution by Segment and Country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9854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9DA5E-A0E7-C532-7B3D-F3A63FCABCF3}"/>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4CDC8791-A705-CAF8-3B2F-4C9C5D439EC2}"/>
              </a:ext>
            </a:extLst>
          </p:cNvPr>
          <p:cNvSpPr txBox="1">
            <a:spLocks/>
          </p:cNvSpPr>
          <p:nvPr/>
        </p:nvSpPr>
        <p:spPr>
          <a:xfrm>
            <a:off x="497841" y="2458719"/>
            <a:ext cx="5344160" cy="3820161"/>
          </a:xfrm>
          <a:prstGeom prst="rect">
            <a:avLst/>
          </a:prstGeom>
          <a:solidFill>
            <a:schemeClr val="bg1"/>
          </a:solidFill>
        </p:spPr>
        <p:txBody>
          <a:bodyPr>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1600" dirty="0"/>
              <a:t>Key Observations – </a:t>
            </a:r>
          </a:p>
          <a:p>
            <a:pPr marL="0" indent="0">
              <a:buNone/>
            </a:pPr>
            <a:r>
              <a:rPr lang="en-US" sz="1600" b="1" dirty="0"/>
              <a:t>Strong growth trend: </a:t>
            </a:r>
            <a:r>
              <a:rPr lang="en-US" sz="1600" dirty="0"/>
              <a:t>From just 50 customers in Jan 2016 to 482 by Oct 2019, the overall trajectory is upward.</a:t>
            </a:r>
          </a:p>
          <a:p>
            <a:pPr marL="0" indent="0">
              <a:buNone/>
            </a:pPr>
            <a:r>
              <a:rPr lang="en-US" sz="1600" dirty="0"/>
              <a:t> </a:t>
            </a:r>
            <a:r>
              <a:rPr lang="en-US" sz="1600" b="1" dirty="0"/>
              <a:t>Seasonal spikes: </a:t>
            </a:r>
            <a:r>
              <a:rPr lang="en-US" sz="1600" dirty="0"/>
              <a:t>January of each year shows noticeable peaks (313 in Jan 2017, 334 in Jan 2018, 367 in Jan 2019), suggesting possible annual campaigns or renewal cycles.</a:t>
            </a:r>
          </a:p>
          <a:p>
            <a:pPr marL="0" indent="0">
              <a:buNone/>
            </a:pPr>
            <a:r>
              <a:rPr lang="en-US" sz="1600" b="1" dirty="0"/>
              <a:t>Mid-year dips: </a:t>
            </a:r>
            <a:r>
              <a:rPr lang="en-US" sz="1600" dirty="0"/>
              <a:t>July 2018 shows a sharp drop to 92, which could indicate churn, seasonality, or data gaps.</a:t>
            </a:r>
          </a:p>
          <a:p>
            <a:pPr marL="0" indent="0">
              <a:buNone/>
            </a:pPr>
            <a:r>
              <a:rPr lang="en-US" sz="1600" b="1" dirty="0"/>
              <a:t>Final surge: </a:t>
            </a:r>
            <a:r>
              <a:rPr lang="en-US" sz="1600" dirty="0"/>
              <a:t>Oct 2019 hits the highest point at 482, followed by a slight dip to 470 in Dec 2019 still strong, but worth exploring retention or conversion factors.</a:t>
            </a:r>
          </a:p>
          <a:p>
            <a:endParaRPr lang="en-US" sz="1600" dirty="0"/>
          </a:p>
        </p:txBody>
      </p:sp>
      <p:sp>
        <p:nvSpPr>
          <p:cNvPr id="8" name="Rectangle 1">
            <a:extLst>
              <a:ext uri="{FF2B5EF4-FFF2-40B4-BE49-F238E27FC236}">
                <a16:creationId xmlns:a16="http://schemas.microsoft.com/office/drawing/2014/main" id="{67292F02-AAED-BE21-9E10-5262EDE4B56C}"/>
              </a:ext>
            </a:extLst>
          </p:cNvPr>
          <p:cNvSpPr>
            <a:spLocks noGrp="1" noChangeArrowheads="1"/>
          </p:cNvSpPr>
          <p:nvPr>
            <p:ph type="title"/>
          </p:nvPr>
        </p:nvSpPr>
        <p:spPr bwMode="auto">
          <a:xfrm>
            <a:off x="1154955" y="973205"/>
            <a:ext cx="92953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fontAlgn="base">
              <a:lnSpc>
                <a:spcPct val="100000"/>
              </a:lnSpc>
              <a:spcAft>
                <a:spcPct val="0"/>
              </a:spcAft>
              <a:buClrTx/>
              <a:buSzTx/>
              <a:tabLst/>
            </a:pPr>
            <a:r>
              <a:rPr lang="en-IN" sz="2800" dirty="0"/>
              <a:t>Customer Acquisition Overview</a:t>
            </a:r>
            <a:endParaRPr lang="en-US" altLang="en-US" sz="28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9BE20E42-723A-E27F-EAC0-B8FEEEBB49BE}"/>
              </a:ext>
            </a:extLst>
          </p:cNvPr>
          <p:cNvPicPr>
            <a:picLocks noChangeAspect="1"/>
          </p:cNvPicPr>
          <p:nvPr/>
        </p:nvPicPr>
        <p:blipFill>
          <a:blip r:embed="rId2"/>
          <a:stretch>
            <a:fillRect/>
          </a:stretch>
        </p:blipFill>
        <p:spPr>
          <a:xfrm>
            <a:off x="6096000" y="3008671"/>
            <a:ext cx="5953956" cy="3048000"/>
          </a:xfrm>
          <a:prstGeom prst="rect">
            <a:avLst/>
          </a:prstGeom>
        </p:spPr>
      </p:pic>
    </p:spTree>
    <p:extLst>
      <p:ext uri="{BB962C8B-B14F-4D97-AF65-F5344CB8AC3E}">
        <p14:creationId xmlns:p14="http://schemas.microsoft.com/office/powerpoint/2010/main" val="1494579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BF853-5F49-4085-0E7D-CFD46C5DBA6A}"/>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B188012-D283-BE47-0369-CD35E71E1BAB}"/>
              </a:ext>
            </a:extLst>
          </p:cNvPr>
          <p:cNvSpPr txBox="1">
            <a:spLocks/>
          </p:cNvSpPr>
          <p:nvPr/>
        </p:nvSpPr>
        <p:spPr>
          <a:xfrm>
            <a:off x="497841" y="2458720"/>
            <a:ext cx="5232399" cy="3426076"/>
          </a:xfrm>
          <a:prstGeom prst="rect">
            <a:avLst/>
          </a:prstGeom>
          <a:solidFill>
            <a:schemeClr val="bg1"/>
          </a:solidFill>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1600" dirty="0"/>
              <a:t>Key Observations –</a:t>
            </a:r>
          </a:p>
          <a:p>
            <a:pPr marL="0" indent="0">
              <a:buNone/>
            </a:pPr>
            <a:r>
              <a:rPr lang="en-GB" sz="1600" dirty="0"/>
              <a:t>Among the three regions in the dataset. </a:t>
            </a:r>
            <a:r>
              <a:rPr lang="en-GB" sz="1600" b="1" dirty="0"/>
              <a:t>France</a:t>
            </a:r>
            <a:r>
              <a:rPr lang="en-GB" sz="1600" dirty="0"/>
              <a:t> has </a:t>
            </a:r>
            <a:r>
              <a:rPr lang="en-GB" sz="1600" b="1" dirty="0"/>
              <a:t>highest account balance.</a:t>
            </a:r>
          </a:p>
          <a:p>
            <a:pPr marL="0" indent="0">
              <a:buNone/>
            </a:pPr>
            <a:r>
              <a:rPr lang="en-GB" sz="1600" dirty="0"/>
              <a:t>From this pie chart that we can visualize and see total distribution of balances across different regions.</a:t>
            </a:r>
            <a:endParaRPr lang="en-US" sz="1600" dirty="0"/>
          </a:p>
          <a:p>
            <a:pPr marL="0" indent="0">
              <a:buNone/>
            </a:pPr>
            <a:r>
              <a:rPr lang="en-US" sz="1600" b="1" dirty="0"/>
              <a:t>Germany</a:t>
            </a:r>
            <a:r>
              <a:rPr lang="en-US" sz="1600" dirty="0"/>
              <a:t> is </a:t>
            </a:r>
            <a:r>
              <a:rPr lang="en-US" sz="1600" b="1" dirty="0"/>
              <a:t>2nd most country </a:t>
            </a:r>
            <a:r>
              <a:rPr lang="en-US" sz="1600" dirty="0"/>
              <a:t>having Balance and slightly lower than France. </a:t>
            </a:r>
          </a:p>
          <a:p>
            <a:pPr marL="0" indent="0">
              <a:buNone/>
            </a:pPr>
            <a:r>
              <a:rPr lang="en-US" sz="1600" b="1" dirty="0"/>
              <a:t>Spain is lower </a:t>
            </a:r>
            <a:r>
              <a:rPr lang="en-US" sz="1600" dirty="0"/>
              <a:t>among all the three country. It is almost half of Germany’s balance. Recorded balance in Spain is </a:t>
            </a:r>
            <a:r>
              <a:rPr lang="en-US" sz="1600" b="1" dirty="0"/>
              <a:t>0.15 billion.</a:t>
            </a:r>
          </a:p>
        </p:txBody>
      </p:sp>
      <p:sp>
        <p:nvSpPr>
          <p:cNvPr id="8" name="Rectangle 1">
            <a:extLst>
              <a:ext uri="{FF2B5EF4-FFF2-40B4-BE49-F238E27FC236}">
                <a16:creationId xmlns:a16="http://schemas.microsoft.com/office/drawing/2014/main" id="{764F68FD-1BDE-6147-0AAC-F0B76B5FE2E4}"/>
              </a:ext>
            </a:extLst>
          </p:cNvPr>
          <p:cNvSpPr>
            <a:spLocks noGrp="1" noChangeArrowheads="1"/>
          </p:cNvSpPr>
          <p:nvPr>
            <p:ph type="title"/>
          </p:nvPr>
        </p:nvSpPr>
        <p:spPr bwMode="auto">
          <a:xfrm>
            <a:off x="1154955" y="973204"/>
            <a:ext cx="92953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Aft>
                <a:spcPct val="0"/>
              </a:spcAft>
            </a:pPr>
            <a:r>
              <a:rPr lang="en" sz="2800" dirty="0">
                <a:sym typeface="Arial"/>
              </a:rPr>
              <a:t>Total Balance of Customers in each Region</a:t>
            </a:r>
            <a:r>
              <a:rPr lang="en-US" sz="2800" dirty="0">
                <a:solidFill>
                  <a:schemeClr val="bg1"/>
                </a:solidFill>
                <a:latin typeface="Arial" pitchFamily="34" charset="0"/>
                <a:cs typeface="Arial" pitchFamily="34" charset="0"/>
                <a:sym typeface="Arial"/>
              </a:rPr>
              <a:t> </a:t>
            </a:r>
            <a:endParaRPr lang="en-US" altLang="en-US" sz="28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440EFF1B-EE36-3FC2-F8CD-E6915A2C0A23}"/>
              </a:ext>
            </a:extLst>
          </p:cNvPr>
          <p:cNvPicPr>
            <a:picLocks noChangeAspect="1"/>
          </p:cNvPicPr>
          <p:nvPr/>
        </p:nvPicPr>
        <p:blipFill>
          <a:blip r:embed="rId2"/>
          <a:stretch>
            <a:fillRect/>
          </a:stretch>
        </p:blipFill>
        <p:spPr>
          <a:xfrm>
            <a:off x="6990081" y="2694687"/>
            <a:ext cx="3943382" cy="2780454"/>
          </a:xfrm>
          <a:prstGeom prst="rect">
            <a:avLst/>
          </a:prstGeom>
        </p:spPr>
      </p:pic>
    </p:spTree>
    <p:extLst>
      <p:ext uri="{BB962C8B-B14F-4D97-AF65-F5344CB8AC3E}">
        <p14:creationId xmlns:p14="http://schemas.microsoft.com/office/powerpoint/2010/main" val="1853040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8154-77E0-B0B9-4BD0-0CBC2F5F2A68}"/>
              </a:ext>
            </a:extLst>
          </p:cNvPr>
          <p:cNvSpPr>
            <a:spLocks noGrp="1"/>
          </p:cNvSpPr>
          <p:nvPr>
            <p:ph type="title"/>
          </p:nvPr>
        </p:nvSpPr>
        <p:spPr/>
        <p:txBody>
          <a:bodyPr/>
          <a:lstStyle/>
          <a:p>
            <a:r>
              <a:rPr lang="en-US" dirty="0"/>
              <a:t>Forecasting of Account Balance</a:t>
            </a:r>
            <a:endParaRPr lang="en-IN" dirty="0"/>
          </a:p>
        </p:txBody>
      </p:sp>
      <p:pic>
        <p:nvPicPr>
          <p:cNvPr id="4" name="Picture 3">
            <a:extLst>
              <a:ext uri="{FF2B5EF4-FFF2-40B4-BE49-F238E27FC236}">
                <a16:creationId xmlns:a16="http://schemas.microsoft.com/office/drawing/2014/main" id="{55E24BF3-DB64-6EF8-FA77-118686CEF816}"/>
              </a:ext>
            </a:extLst>
          </p:cNvPr>
          <p:cNvPicPr>
            <a:picLocks noChangeAspect="1"/>
          </p:cNvPicPr>
          <p:nvPr/>
        </p:nvPicPr>
        <p:blipFill>
          <a:blip r:embed="rId2"/>
          <a:srcRect l="1934" t="3107" r="3552"/>
          <a:stretch>
            <a:fillRect/>
          </a:stretch>
        </p:blipFill>
        <p:spPr>
          <a:xfrm>
            <a:off x="5994399" y="2590799"/>
            <a:ext cx="5699760" cy="2907557"/>
          </a:xfrm>
          <a:prstGeom prst="rect">
            <a:avLst/>
          </a:prstGeom>
        </p:spPr>
      </p:pic>
      <p:sp>
        <p:nvSpPr>
          <p:cNvPr id="5" name="Content Placeholder 2">
            <a:extLst>
              <a:ext uri="{FF2B5EF4-FFF2-40B4-BE49-F238E27FC236}">
                <a16:creationId xmlns:a16="http://schemas.microsoft.com/office/drawing/2014/main" id="{AD982864-C206-EED3-216B-D87A35A10252}"/>
              </a:ext>
            </a:extLst>
          </p:cNvPr>
          <p:cNvSpPr txBox="1">
            <a:spLocks/>
          </p:cNvSpPr>
          <p:nvPr/>
        </p:nvSpPr>
        <p:spPr>
          <a:xfrm>
            <a:off x="497841" y="2458720"/>
            <a:ext cx="5273039" cy="3738880"/>
          </a:xfrm>
          <a:prstGeom prst="rect">
            <a:avLst/>
          </a:prstGeom>
          <a:solidFill>
            <a:schemeClr val="bg1"/>
          </a:solidFill>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1600" dirty="0"/>
              <a:t>Key Observations –</a:t>
            </a:r>
          </a:p>
          <a:p>
            <a:pPr marL="0" indent="0">
              <a:buNone/>
            </a:pPr>
            <a:r>
              <a:rPr lang="en-US" sz="1600" dirty="0"/>
              <a:t>It displays the relationship between the tenure of an account and the sum of the account balance, presumably forecasting future balances based on the length of the account's existence.</a:t>
            </a:r>
            <a:endParaRPr lang="en-IN" sz="1600" dirty="0"/>
          </a:p>
          <a:p>
            <a:pPr marL="0" indent="0">
              <a:buNone/>
            </a:pPr>
            <a:r>
              <a:rPr lang="en-US" sz="1600" dirty="0"/>
              <a:t>The graph suggests that the account balance is expected to increase in the first few years, suffer a decline around the 5-year mark, recover somewhat, and then stabilize or decrease slightly after around 10 years. The shaded area suggests that the most reliable forecast is within the first 10 years.</a:t>
            </a:r>
            <a:endParaRPr lang="en-IN" sz="1600" dirty="0"/>
          </a:p>
          <a:p>
            <a:endParaRPr lang="en-US" sz="1600" dirty="0"/>
          </a:p>
        </p:txBody>
      </p:sp>
    </p:spTree>
    <p:extLst>
      <p:ext uri="{BB962C8B-B14F-4D97-AF65-F5344CB8AC3E}">
        <p14:creationId xmlns:p14="http://schemas.microsoft.com/office/powerpoint/2010/main" val="15043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B1B01-B5AB-C046-8C39-D4EB05B64142}"/>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27F6D6C-B3D8-AE9E-14F2-4105588451BC}"/>
              </a:ext>
            </a:extLst>
          </p:cNvPr>
          <p:cNvSpPr txBox="1">
            <a:spLocks/>
          </p:cNvSpPr>
          <p:nvPr/>
        </p:nvSpPr>
        <p:spPr>
          <a:xfrm>
            <a:off x="487681" y="2316480"/>
            <a:ext cx="5994400" cy="4175760"/>
          </a:xfrm>
          <a:prstGeom prst="rect">
            <a:avLst/>
          </a:prstGeom>
          <a:solidFill>
            <a:schemeClr val="bg1"/>
          </a:solidFill>
        </p:spPr>
        <p:txBody>
          <a:bodyPr>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1600" dirty="0"/>
              <a:t>Key Observations –        </a:t>
            </a:r>
          </a:p>
          <a:p>
            <a:pPr marL="0" indent="0">
              <a:buNone/>
            </a:pPr>
            <a:r>
              <a:rPr lang="en-US" sz="1600" b="1" dirty="0"/>
              <a:t>Tenure 3 leads </a:t>
            </a:r>
            <a:r>
              <a:rPr lang="en-US" sz="1600" dirty="0"/>
              <a:t>with the </a:t>
            </a:r>
            <a:r>
              <a:rPr lang="en-US" sz="1600" b="1" dirty="0"/>
              <a:t>highest average balance </a:t>
            </a:r>
            <a:r>
              <a:rPr lang="en-US" sz="1600" dirty="0"/>
              <a:t>at </a:t>
            </a:r>
            <a:r>
              <a:rPr lang="en-US" sz="1600" b="1" dirty="0"/>
              <a:t>77.7K</a:t>
            </a:r>
            <a:r>
              <a:rPr lang="en-US" sz="1600" dirty="0"/>
              <a:t>, slightly above the benchmark.</a:t>
            </a:r>
          </a:p>
          <a:p>
            <a:pPr marL="0" indent="0">
              <a:buNone/>
            </a:pPr>
            <a:r>
              <a:rPr lang="en-US" sz="1600" b="1" dirty="0"/>
              <a:t>Tenure 5 dips to 75.2K</a:t>
            </a:r>
            <a:r>
              <a:rPr lang="en-US" sz="1600" dirty="0"/>
              <a:t>, the lowest point in the range a clear deviation from the trend.</a:t>
            </a:r>
          </a:p>
          <a:p>
            <a:pPr marL="0" indent="0">
              <a:buNone/>
            </a:pPr>
            <a:r>
              <a:rPr lang="en-US" sz="1600" b="1" dirty="0"/>
              <a:t>Tenure 6 and 7 </a:t>
            </a:r>
            <a:r>
              <a:rPr lang="en-US" sz="1600" dirty="0"/>
              <a:t>stabilize at </a:t>
            </a:r>
            <a:r>
              <a:rPr lang="en-US" sz="1600" b="1" dirty="0"/>
              <a:t>77.3K</a:t>
            </a:r>
            <a:r>
              <a:rPr lang="en-US" sz="1600" dirty="0"/>
              <a:t>, aligning with the benchmark line.</a:t>
            </a:r>
          </a:p>
          <a:p>
            <a:pPr marL="0" indent="0">
              <a:buNone/>
            </a:pPr>
            <a:endParaRPr lang="en-US" sz="1600" dirty="0"/>
          </a:p>
          <a:p>
            <a:r>
              <a:rPr lang="en-US" sz="1600" dirty="0"/>
              <a:t>Strategic Insights - </a:t>
            </a:r>
          </a:p>
          <a:p>
            <a:pPr marL="0" indent="0">
              <a:buNone/>
            </a:pPr>
            <a:r>
              <a:rPr lang="en-US" sz="1600" b="1" dirty="0"/>
              <a:t>Tenure 5 is a red flag: </a:t>
            </a:r>
            <a:r>
              <a:rPr lang="en-US" sz="1600" dirty="0"/>
              <a:t>Customers at this stage may be experiencing disengagement, financial strain, or product misalignment. Consider targeted retention or upsell strategies here.</a:t>
            </a:r>
          </a:p>
          <a:p>
            <a:pPr marL="0" indent="0">
              <a:buNone/>
            </a:pPr>
            <a:r>
              <a:rPr lang="en-US" sz="1600" b="1" dirty="0"/>
              <a:t>Tenure 3 is a sweet spot: </a:t>
            </a:r>
            <a:r>
              <a:rPr lang="en-US" sz="1600" dirty="0"/>
              <a:t>High balances early on suggest strong onboarding or initial product fit. Reinforce early engagement tactics.</a:t>
            </a:r>
          </a:p>
          <a:p>
            <a:pPr marL="0" indent="0">
              <a:buNone/>
            </a:pPr>
            <a:r>
              <a:rPr lang="en-US" sz="1600" b="1" dirty="0"/>
              <a:t>Use benchmark segmentation:</a:t>
            </a:r>
            <a:r>
              <a:rPr lang="en-US" sz="1600" dirty="0"/>
              <a:t> The 77.3K line can help classify tenure groups into above/below-average cohorts for personalized financial strategies.</a:t>
            </a:r>
          </a:p>
        </p:txBody>
      </p:sp>
      <p:sp>
        <p:nvSpPr>
          <p:cNvPr id="8" name="Rectangle 1">
            <a:extLst>
              <a:ext uri="{FF2B5EF4-FFF2-40B4-BE49-F238E27FC236}">
                <a16:creationId xmlns:a16="http://schemas.microsoft.com/office/drawing/2014/main" id="{C174A03E-F084-5867-36BC-1433AD76E7BA}"/>
              </a:ext>
            </a:extLst>
          </p:cNvPr>
          <p:cNvSpPr>
            <a:spLocks noGrp="1" noChangeArrowheads="1"/>
          </p:cNvSpPr>
          <p:nvPr>
            <p:ph type="title"/>
          </p:nvPr>
        </p:nvSpPr>
        <p:spPr bwMode="auto">
          <a:xfrm>
            <a:off x="1154955" y="973204"/>
            <a:ext cx="92953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Aft>
                <a:spcPct val="0"/>
              </a:spcAft>
            </a:pPr>
            <a:r>
              <a:rPr lang="en" sz="2800" dirty="0">
                <a:sym typeface="Arial"/>
              </a:rPr>
              <a:t>Average Balance by Tenure </a:t>
            </a:r>
            <a:endParaRPr lang="en-US" altLang="en-US" sz="28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EE90423F-C3B1-83F7-59C3-A10D69AF2470}"/>
              </a:ext>
            </a:extLst>
          </p:cNvPr>
          <p:cNvPicPr>
            <a:picLocks noChangeAspect="1"/>
          </p:cNvPicPr>
          <p:nvPr/>
        </p:nvPicPr>
        <p:blipFill>
          <a:blip r:embed="rId2"/>
          <a:stretch>
            <a:fillRect/>
          </a:stretch>
        </p:blipFill>
        <p:spPr>
          <a:xfrm>
            <a:off x="6692628" y="2697733"/>
            <a:ext cx="4168411" cy="2921974"/>
          </a:xfrm>
          <a:prstGeom prst="rect">
            <a:avLst/>
          </a:prstGeom>
        </p:spPr>
      </p:pic>
    </p:spTree>
    <p:extLst>
      <p:ext uri="{BB962C8B-B14F-4D97-AF65-F5344CB8AC3E}">
        <p14:creationId xmlns:p14="http://schemas.microsoft.com/office/powerpoint/2010/main" val="3039541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09863-6660-9D2C-2348-68ADCABA1889}"/>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270F739-23B9-54E3-4644-75946A0796D6}"/>
              </a:ext>
            </a:extLst>
          </p:cNvPr>
          <p:cNvSpPr txBox="1">
            <a:spLocks/>
          </p:cNvSpPr>
          <p:nvPr/>
        </p:nvSpPr>
        <p:spPr>
          <a:xfrm>
            <a:off x="497841" y="2458720"/>
            <a:ext cx="5405964" cy="3637280"/>
          </a:xfrm>
          <a:prstGeom prst="rect">
            <a:avLst/>
          </a:prstGeom>
          <a:solidFill>
            <a:schemeClr val="bg1"/>
          </a:solidFill>
        </p:spPr>
        <p:txBody>
          <a:bodyPr>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1600" dirty="0"/>
              <a:t>Key Observations –</a:t>
            </a:r>
          </a:p>
          <a:p>
            <a:pPr marL="0" indent="0">
              <a:buNone/>
            </a:pPr>
            <a:r>
              <a:rPr lang="en-US" sz="1600" dirty="0"/>
              <a:t>No. of Customers are significantly increasingly year by year, whereas 2019 reaches 3.3k with a total of 10k customers. </a:t>
            </a:r>
          </a:p>
          <a:p>
            <a:pPr marL="0" indent="0">
              <a:buNone/>
            </a:pPr>
            <a:r>
              <a:rPr lang="en-US" sz="1600" dirty="0"/>
              <a:t>Churn rate was highest in the year of 2017, 22.4 and lowest in the year of 2019, 19.9.  </a:t>
            </a:r>
          </a:p>
          <a:p>
            <a:pPr marL="0" indent="0">
              <a:buNone/>
            </a:pPr>
            <a:r>
              <a:rPr lang="en-US" sz="1600" dirty="0"/>
              <a:t>There is a negative relation between churn rate &amp; customer growth</a:t>
            </a:r>
          </a:p>
          <a:p>
            <a:pPr marL="0" indent="0">
              <a:buNone/>
            </a:pPr>
            <a:endParaRPr lang="en-US" sz="1600" dirty="0"/>
          </a:p>
          <a:p>
            <a:r>
              <a:rPr lang="en-IN" sz="1600" dirty="0"/>
              <a:t>Strategic Insights -  </a:t>
            </a:r>
          </a:p>
          <a:p>
            <a:pPr marL="0" indent="0">
              <a:buNone/>
            </a:pPr>
            <a:r>
              <a:rPr lang="en-IN" sz="1600" dirty="0"/>
              <a:t>Continuous focus is required on customer experience &amp; retention programs. </a:t>
            </a:r>
          </a:p>
          <a:p>
            <a:pPr marL="0" indent="0">
              <a:buNone/>
            </a:pPr>
            <a:r>
              <a:rPr lang="en-IN" sz="1600" dirty="0"/>
              <a:t>As 2017 is showing highest churn so we have to analyse the reason to avoid future spikes. And 2019 is showing lowest churn along with highest customer acquisition, so we can follow the strategies taken to keep constant growth. </a:t>
            </a:r>
            <a:endParaRPr lang="en-US" sz="1600" dirty="0"/>
          </a:p>
        </p:txBody>
      </p:sp>
      <p:sp>
        <p:nvSpPr>
          <p:cNvPr id="8" name="Rectangle 1">
            <a:extLst>
              <a:ext uri="{FF2B5EF4-FFF2-40B4-BE49-F238E27FC236}">
                <a16:creationId xmlns:a16="http://schemas.microsoft.com/office/drawing/2014/main" id="{9B3D2012-E9C0-E1ED-96EB-0EAEFE9FD5D6}"/>
              </a:ext>
            </a:extLst>
          </p:cNvPr>
          <p:cNvSpPr>
            <a:spLocks noGrp="1" noChangeArrowheads="1"/>
          </p:cNvSpPr>
          <p:nvPr>
            <p:ph type="title"/>
          </p:nvPr>
        </p:nvSpPr>
        <p:spPr bwMode="auto">
          <a:xfrm>
            <a:off x="1154955" y="1065537"/>
            <a:ext cx="92953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Aft>
                <a:spcPct val="0"/>
              </a:spcAft>
            </a:pPr>
            <a:r>
              <a:rPr lang="en" sz="2800" dirty="0">
                <a:sym typeface="Arial"/>
              </a:rPr>
              <a:t>Churn Rate vs Total Customers</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34A19B3C-CE5C-9FCA-D6FD-976E16BB0DB9}"/>
              </a:ext>
            </a:extLst>
          </p:cNvPr>
          <p:cNvPicPr>
            <a:picLocks noChangeAspect="1"/>
          </p:cNvPicPr>
          <p:nvPr/>
        </p:nvPicPr>
        <p:blipFill>
          <a:blip r:embed="rId2"/>
          <a:stretch>
            <a:fillRect/>
          </a:stretch>
        </p:blipFill>
        <p:spPr>
          <a:xfrm>
            <a:off x="6096000" y="2778238"/>
            <a:ext cx="5405964" cy="2921522"/>
          </a:xfrm>
          <a:prstGeom prst="rect">
            <a:avLst/>
          </a:prstGeom>
        </p:spPr>
      </p:pic>
    </p:spTree>
    <p:extLst>
      <p:ext uri="{BB962C8B-B14F-4D97-AF65-F5344CB8AC3E}">
        <p14:creationId xmlns:p14="http://schemas.microsoft.com/office/powerpoint/2010/main" val="2626241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70E34-7427-CCA0-6D00-082A0D482256}"/>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16B0E1B-935E-2031-7CEC-1CD6DF6AAB5A}"/>
              </a:ext>
            </a:extLst>
          </p:cNvPr>
          <p:cNvSpPr txBox="1">
            <a:spLocks/>
          </p:cNvSpPr>
          <p:nvPr/>
        </p:nvSpPr>
        <p:spPr>
          <a:xfrm>
            <a:off x="975360" y="2682239"/>
            <a:ext cx="5486400" cy="3101831"/>
          </a:xfrm>
          <a:prstGeom prst="rect">
            <a:avLst/>
          </a:prstGeom>
          <a:solidFill>
            <a:schemeClr val="bg1"/>
          </a:solidFill>
        </p:spPr>
        <p:txBody>
          <a:bodyPr>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1600" dirty="0"/>
              <a:t>Key Observations –</a:t>
            </a:r>
          </a:p>
          <a:p>
            <a:pPr marL="0" indent="0">
              <a:buNone/>
            </a:pPr>
            <a:r>
              <a:rPr lang="en-US" sz="1600" b="1" dirty="0"/>
              <a:t>Female</a:t>
            </a:r>
            <a:r>
              <a:rPr lang="en-US" sz="1600" dirty="0"/>
              <a:t> customers account for a higher share of churn </a:t>
            </a:r>
            <a:r>
              <a:rPr lang="en-US" sz="1600" b="1" dirty="0"/>
              <a:t>(60%)</a:t>
            </a:r>
            <a:r>
              <a:rPr lang="en-US" sz="1600" dirty="0"/>
              <a:t> compared to </a:t>
            </a:r>
            <a:r>
              <a:rPr lang="en-US" sz="1600" b="1" dirty="0"/>
              <a:t>male customers (40%). </a:t>
            </a:r>
          </a:p>
          <a:p>
            <a:pPr marL="0" indent="0">
              <a:buNone/>
            </a:pPr>
            <a:r>
              <a:rPr lang="en-US" sz="1600" dirty="0"/>
              <a:t>This indicates that female customers are more likely to discontinue services than male customers. </a:t>
            </a:r>
          </a:p>
          <a:p>
            <a:pPr marL="0" indent="0">
              <a:buNone/>
            </a:pPr>
            <a:endParaRPr lang="en-US" sz="1600" dirty="0"/>
          </a:p>
          <a:p>
            <a:r>
              <a:rPr lang="en-IN" sz="1600" dirty="0"/>
              <a:t>Strategic Insights -  </a:t>
            </a:r>
          </a:p>
          <a:p>
            <a:pPr marL="0" indent="0">
              <a:buNone/>
            </a:pPr>
            <a:r>
              <a:rPr lang="en-IN" sz="1600" dirty="0"/>
              <a:t>Retention should be more targeted towards </a:t>
            </a:r>
            <a:r>
              <a:rPr lang="en-IN" sz="1600" b="1" dirty="0"/>
              <a:t>female</a:t>
            </a:r>
            <a:r>
              <a:rPr lang="en-IN" sz="1600" dirty="0"/>
              <a:t> customers. </a:t>
            </a:r>
          </a:p>
          <a:p>
            <a:pPr marL="0" indent="0">
              <a:buNone/>
            </a:pPr>
            <a:r>
              <a:rPr lang="en-IN" sz="1600" dirty="0"/>
              <a:t>Design specific retention campaigns to reduce churn. </a:t>
            </a:r>
            <a:endParaRPr lang="en-US" sz="1600" dirty="0"/>
          </a:p>
        </p:txBody>
      </p:sp>
      <p:sp>
        <p:nvSpPr>
          <p:cNvPr id="8" name="Rectangle 1">
            <a:extLst>
              <a:ext uri="{FF2B5EF4-FFF2-40B4-BE49-F238E27FC236}">
                <a16:creationId xmlns:a16="http://schemas.microsoft.com/office/drawing/2014/main" id="{C8C852BB-07F2-39B4-41F3-44A557015D8C}"/>
              </a:ext>
            </a:extLst>
          </p:cNvPr>
          <p:cNvSpPr>
            <a:spLocks noGrp="1" noChangeArrowheads="1"/>
          </p:cNvSpPr>
          <p:nvPr>
            <p:ph type="title"/>
          </p:nvPr>
        </p:nvSpPr>
        <p:spPr bwMode="auto">
          <a:xfrm>
            <a:off x="1154955" y="1065537"/>
            <a:ext cx="92953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Aft>
                <a:spcPct val="0"/>
              </a:spcAft>
            </a:pPr>
            <a:r>
              <a:rPr lang="en" sz="2800" dirty="0">
                <a:sym typeface="Arial"/>
              </a:rPr>
              <a:t>Gender wise Churn Rate</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F9ED0200-1242-CA3A-4EC9-EB6A96D894D7}"/>
              </a:ext>
            </a:extLst>
          </p:cNvPr>
          <p:cNvPicPr>
            <a:picLocks noChangeAspect="1"/>
          </p:cNvPicPr>
          <p:nvPr/>
        </p:nvPicPr>
        <p:blipFill>
          <a:blip r:embed="rId2"/>
          <a:srcRect r="12106"/>
          <a:stretch>
            <a:fillRect/>
          </a:stretch>
        </p:blipFill>
        <p:spPr>
          <a:xfrm>
            <a:off x="7426960" y="2660471"/>
            <a:ext cx="3464559" cy="2920399"/>
          </a:xfrm>
          <a:prstGeom prst="rect">
            <a:avLst/>
          </a:prstGeom>
        </p:spPr>
      </p:pic>
    </p:spTree>
    <p:extLst>
      <p:ext uri="{BB962C8B-B14F-4D97-AF65-F5344CB8AC3E}">
        <p14:creationId xmlns:p14="http://schemas.microsoft.com/office/powerpoint/2010/main" val="2951951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4557C-B3B5-EC1F-FADC-636666EA81E2}"/>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F50EDDF-3814-076E-09E1-FD70F6973F50}"/>
              </a:ext>
            </a:extLst>
          </p:cNvPr>
          <p:cNvSpPr txBox="1">
            <a:spLocks/>
          </p:cNvSpPr>
          <p:nvPr/>
        </p:nvSpPr>
        <p:spPr>
          <a:xfrm>
            <a:off x="1432561" y="2660471"/>
            <a:ext cx="5486399" cy="3435529"/>
          </a:xfrm>
          <a:prstGeom prst="rect">
            <a:avLst/>
          </a:prstGeom>
          <a:solidFill>
            <a:schemeClr val="bg1"/>
          </a:solidFill>
        </p:spPr>
        <p:txBody>
          <a:bodyPr>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1600" dirty="0"/>
              <a:t>Key Observations –</a:t>
            </a:r>
          </a:p>
          <a:p>
            <a:pPr marL="0" indent="0">
              <a:buNone/>
            </a:pPr>
            <a:r>
              <a:rPr lang="en-US" sz="1600" dirty="0"/>
              <a:t>Customers with </a:t>
            </a:r>
            <a:r>
              <a:rPr lang="en-US" sz="1600" b="1" dirty="0"/>
              <a:t>Fair &amp; Poor </a:t>
            </a:r>
            <a:r>
              <a:rPr lang="en-US" sz="1600" dirty="0"/>
              <a:t>credit scores account for the highest churn, indicating higher risk segments.  </a:t>
            </a:r>
          </a:p>
          <a:p>
            <a:pPr marL="0" indent="0">
              <a:buNone/>
            </a:pPr>
            <a:r>
              <a:rPr lang="en-US" sz="1600" b="1" dirty="0"/>
              <a:t>Churn steadily decreases </a:t>
            </a:r>
            <a:r>
              <a:rPr lang="en-US" sz="1600" dirty="0"/>
              <a:t>as </a:t>
            </a:r>
            <a:r>
              <a:rPr lang="en-US" sz="1600" b="1" dirty="0"/>
              <a:t>credit score improves</a:t>
            </a:r>
            <a:r>
              <a:rPr lang="en-US" sz="1600" dirty="0"/>
              <a:t>, showing </a:t>
            </a:r>
            <a:r>
              <a:rPr lang="en-US" sz="1600" b="1" dirty="0"/>
              <a:t>inverse proportion</a:t>
            </a:r>
            <a:r>
              <a:rPr lang="en-US" sz="1600" dirty="0"/>
              <a:t>. </a:t>
            </a:r>
          </a:p>
          <a:p>
            <a:pPr marL="0" indent="0">
              <a:buNone/>
            </a:pPr>
            <a:endParaRPr lang="en-US" sz="1600" dirty="0"/>
          </a:p>
          <a:p>
            <a:r>
              <a:rPr lang="en-IN" sz="1600" dirty="0"/>
              <a:t>Strategic Insights -  </a:t>
            </a:r>
          </a:p>
          <a:p>
            <a:pPr marL="0" indent="0">
              <a:buNone/>
            </a:pPr>
            <a:r>
              <a:rPr lang="en-US" sz="1600" dirty="0"/>
              <a:t>Higher Risk Segments need</a:t>
            </a:r>
            <a:r>
              <a:rPr lang="en-IN" sz="1600" dirty="0"/>
              <a:t> targeted</a:t>
            </a:r>
            <a:r>
              <a:rPr lang="en-US" sz="1600" dirty="0"/>
              <a:t> </a:t>
            </a:r>
            <a:r>
              <a:rPr lang="en-IN" sz="1600" b="1" dirty="0"/>
              <a:t>retention</a:t>
            </a:r>
            <a:r>
              <a:rPr lang="en-US" sz="1600" b="1" dirty="0"/>
              <a:t> strategies, personalized offers </a:t>
            </a:r>
            <a:r>
              <a:rPr lang="en-US" sz="1600" dirty="0"/>
              <a:t>and </a:t>
            </a:r>
            <a:r>
              <a:rPr lang="en-US" sz="1600" b="1" dirty="0"/>
              <a:t>flexible payment </a:t>
            </a:r>
            <a:r>
              <a:rPr lang="en-US" sz="1600" dirty="0"/>
              <a:t>options  .</a:t>
            </a:r>
          </a:p>
          <a:p>
            <a:pPr marL="0" indent="0">
              <a:buNone/>
            </a:pPr>
            <a:r>
              <a:rPr lang="en-US" sz="1600" dirty="0"/>
              <a:t>Monitor Fair score customers closely, as they represent the largest churn opportunity. </a:t>
            </a:r>
          </a:p>
          <a:p>
            <a:pPr marL="0" indent="0">
              <a:buNone/>
            </a:pPr>
            <a:endParaRPr lang="en-IN" sz="1600" dirty="0"/>
          </a:p>
        </p:txBody>
      </p:sp>
      <p:sp>
        <p:nvSpPr>
          <p:cNvPr id="8" name="Rectangle 1">
            <a:extLst>
              <a:ext uri="{FF2B5EF4-FFF2-40B4-BE49-F238E27FC236}">
                <a16:creationId xmlns:a16="http://schemas.microsoft.com/office/drawing/2014/main" id="{0E72A765-9B91-2745-17FF-796D8933F0F9}"/>
              </a:ext>
            </a:extLst>
          </p:cNvPr>
          <p:cNvSpPr>
            <a:spLocks noGrp="1" noChangeArrowheads="1"/>
          </p:cNvSpPr>
          <p:nvPr>
            <p:ph type="title"/>
          </p:nvPr>
        </p:nvSpPr>
        <p:spPr bwMode="auto">
          <a:xfrm>
            <a:off x="1154955" y="1065537"/>
            <a:ext cx="92953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Aft>
                <a:spcPct val="0"/>
              </a:spcAft>
            </a:pPr>
            <a:r>
              <a:rPr lang="en" sz="2800" dirty="0">
                <a:sym typeface="Arial"/>
              </a:rPr>
              <a:t>Churn Distribution by Credit Score Category </a:t>
            </a:r>
            <a:endParaRPr lang="en-US" altLang="en-US" sz="2800" dirty="0"/>
          </a:p>
        </p:txBody>
      </p:sp>
      <p:pic>
        <p:nvPicPr>
          <p:cNvPr id="3" name="Picture 2">
            <a:extLst>
              <a:ext uri="{FF2B5EF4-FFF2-40B4-BE49-F238E27FC236}">
                <a16:creationId xmlns:a16="http://schemas.microsoft.com/office/drawing/2014/main" id="{87355E52-0FCE-0510-5EB4-77DD2308BCF0}"/>
              </a:ext>
            </a:extLst>
          </p:cNvPr>
          <p:cNvPicPr>
            <a:picLocks noChangeAspect="1"/>
          </p:cNvPicPr>
          <p:nvPr/>
        </p:nvPicPr>
        <p:blipFill>
          <a:blip r:embed="rId2"/>
          <a:srcRect l="2507"/>
          <a:stretch>
            <a:fillRect/>
          </a:stretch>
        </p:blipFill>
        <p:spPr>
          <a:xfrm>
            <a:off x="7640064" y="3046551"/>
            <a:ext cx="3566415" cy="2419688"/>
          </a:xfrm>
          <a:prstGeom prst="rect">
            <a:avLst/>
          </a:prstGeom>
        </p:spPr>
      </p:pic>
    </p:spTree>
    <p:extLst>
      <p:ext uri="{BB962C8B-B14F-4D97-AF65-F5344CB8AC3E}">
        <p14:creationId xmlns:p14="http://schemas.microsoft.com/office/powerpoint/2010/main" val="2300802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41092-F183-6A4E-0EB8-C2B01D3781BA}"/>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6A41252-37CF-D5DC-262C-B2AB0660F2E0}"/>
              </a:ext>
            </a:extLst>
          </p:cNvPr>
          <p:cNvSpPr txBox="1">
            <a:spLocks/>
          </p:cNvSpPr>
          <p:nvPr/>
        </p:nvSpPr>
        <p:spPr>
          <a:xfrm>
            <a:off x="629920" y="2357120"/>
            <a:ext cx="5821680" cy="4124960"/>
          </a:xfrm>
          <a:prstGeom prst="rect">
            <a:avLst/>
          </a:prstGeom>
          <a:solidFill>
            <a:schemeClr val="bg1"/>
          </a:solidFill>
        </p:spPr>
        <p:txBody>
          <a:bodyPr>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1400" dirty="0"/>
              <a:t>Key Observations –</a:t>
            </a:r>
          </a:p>
          <a:p>
            <a:pPr marL="0" indent="0">
              <a:buNone/>
            </a:pPr>
            <a:endParaRPr lang="en-US" sz="1400" dirty="0"/>
          </a:p>
          <a:p>
            <a:pPr marL="0" lvl="0" indent="0" defTabSz="914400" eaLnBrk="0" fontAlgn="base" hangingPunct="0">
              <a:spcBef>
                <a:spcPct val="0"/>
              </a:spcBef>
              <a:spcAft>
                <a:spcPct val="0"/>
              </a:spcAft>
              <a:buClrTx/>
              <a:buSzTx/>
              <a:buNone/>
            </a:pPr>
            <a:r>
              <a:rPr lang="en-US" altLang="en-US" sz="1400" b="1" dirty="0"/>
              <a:t>Rich Segment Dominance – </a:t>
            </a:r>
            <a:r>
              <a:rPr lang="en-US" altLang="en-US" sz="1400" dirty="0"/>
              <a:t>The Rich segment holds the largest share across all credit score buckets.</a:t>
            </a:r>
          </a:p>
          <a:p>
            <a:pPr marL="0" lvl="0" indent="0" defTabSz="914400" eaLnBrk="0" fontAlgn="base" hangingPunct="0">
              <a:spcBef>
                <a:spcPct val="0"/>
              </a:spcBef>
              <a:spcAft>
                <a:spcPct val="0"/>
              </a:spcAft>
              <a:buClrTx/>
              <a:buSzTx/>
              <a:buNone/>
            </a:pPr>
            <a:endParaRPr lang="en-US" altLang="en-US" sz="1400" dirty="0"/>
          </a:p>
          <a:p>
            <a:pPr marL="0" lvl="0" indent="0" defTabSz="914400" eaLnBrk="0" fontAlgn="base" hangingPunct="0">
              <a:spcBef>
                <a:spcPct val="0"/>
              </a:spcBef>
              <a:spcAft>
                <a:spcPct val="0"/>
              </a:spcAft>
              <a:buClrTx/>
              <a:buSzTx/>
              <a:buNone/>
            </a:pPr>
            <a:r>
              <a:rPr lang="en-US" altLang="en-US" sz="1400" b="1" dirty="0"/>
              <a:t>Lower Middle Class &amp; Poor – </a:t>
            </a:r>
            <a:r>
              <a:rPr lang="en-US" altLang="en-US" sz="1400" dirty="0"/>
              <a:t>These segments have the smallest shares.</a:t>
            </a:r>
          </a:p>
          <a:p>
            <a:pPr marL="0" lvl="0" indent="0" defTabSz="914400" eaLnBrk="0" fontAlgn="base" hangingPunct="0">
              <a:spcBef>
                <a:spcPct val="0"/>
              </a:spcBef>
              <a:spcAft>
                <a:spcPct val="0"/>
              </a:spcAft>
              <a:buClrTx/>
              <a:buSzTx/>
              <a:buNone/>
            </a:pPr>
            <a:endParaRPr lang="en-US" altLang="en-US" sz="1400" dirty="0"/>
          </a:p>
          <a:p>
            <a:pPr marL="0" lvl="0" indent="0" defTabSz="914400" eaLnBrk="0" fontAlgn="base" hangingPunct="0">
              <a:spcBef>
                <a:spcPct val="0"/>
              </a:spcBef>
              <a:spcAft>
                <a:spcPct val="0"/>
              </a:spcAft>
              <a:buClrTx/>
              <a:buSzTx/>
              <a:buNone/>
            </a:pPr>
            <a:r>
              <a:rPr lang="en-US" altLang="en-US" sz="1400" b="1" dirty="0"/>
              <a:t>Upper-Middle Class Stability – </a:t>
            </a:r>
            <a:r>
              <a:rPr lang="en-US" altLang="en-US" sz="1400" dirty="0"/>
              <a:t>This segment remains fairly consistent.</a:t>
            </a:r>
          </a:p>
          <a:p>
            <a:pPr marL="0" lvl="0" indent="0" defTabSz="914400" eaLnBrk="0" fontAlgn="base" hangingPunct="0">
              <a:spcBef>
                <a:spcPct val="0"/>
              </a:spcBef>
              <a:spcAft>
                <a:spcPct val="0"/>
              </a:spcAft>
              <a:buClrTx/>
              <a:buSzTx/>
              <a:buNone/>
            </a:pPr>
            <a:endParaRPr lang="en-US" altLang="en-US" sz="1400" dirty="0"/>
          </a:p>
          <a:p>
            <a:pPr marL="0" lvl="0" indent="0" defTabSz="914400" eaLnBrk="0" fontAlgn="base" hangingPunct="0">
              <a:spcBef>
                <a:spcPct val="0"/>
              </a:spcBef>
              <a:spcAft>
                <a:spcPct val="0"/>
              </a:spcAft>
              <a:buClrTx/>
              <a:buSzTx/>
              <a:buNone/>
            </a:pPr>
            <a:r>
              <a:rPr lang="en-US" altLang="en-US" sz="1400" b="1" dirty="0"/>
              <a:t>Credit Score Distribution – </a:t>
            </a:r>
            <a:r>
              <a:rPr lang="en-US" altLang="en-US" sz="1400" dirty="0"/>
              <a:t>Customer segments remain stable across credit scores, indicating no major shifts in composition.</a:t>
            </a:r>
          </a:p>
          <a:p>
            <a:pPr marL="0" indent="0">
              <a:buNone/>
            </a:pPr>
            <a:endParaRPr lang="en-US" sz="1400" dirty="0"/>
          </a:p>
          <a:p>
            <a:r>
              <a:rPr lang="en-IN" sz="1400" dirty="0"/>
              <a:t>Strategic Insights -  </a:t>
            </a:r>
          </a:p>
          <a:p>
            <a:pPr marL="0" indent="0">
              <a:buNone/>
            </a:pPr>
            <a:r>
              <a:rPr lang="en-IN" sz="1400" b="1" dirty="0"/>
              <a:t>Target Fair &amp; Poor credit score customers within Lower Middle &amp; Poor segments -  </a:t>
            </a:r>
            <a:r>
              <a:rPr lang="en-IN" sz="1400" dirty="0"/>
              <a:t>These groups show higher financial stress and should be prioritized for churn prevention and support programs. </a:t>
            </a:r>
          </a:p>
          <a:p>
            <a:pPr marL="0" indent="0">
              <a:buNone/>
            </a:pPr>
            <a:r>
              <a:rPr lang="en-IN" sz="1400" b="1" dirty="0"/>
              <a:t>Protecting high value Rich customers with declining credit scores –  </a:t>
            </a:r>
            <a:r>
              <a:rPr lang="en-IN" sz="1400" dirty="0"/>
              <a:t>Even though they are financially strong, falling into Fair/poor buckets may signal early risks.</a:t>
            </a:r>
          </a:p>
        </p:txBody>
      </p:sp>
      <p:sp>
        <p:nvSpPr>
          <p:cNvPr id="8" name="Rectangle 1">
            <a:extLst>
              <a:ext uri="{FF2B5EF4-FFF2-40B4-BE49-F238E27FC236}">
                <a16:creationId xmlns:a16="http://schemas.microsoft.com/office/drawing/2014/main" id="{9435F216-5EC2-04F3-396D-689CCFB81B69}"/>
              </a:ext>
            </a:extLst>
          </p:cNvPr>
          <p:cNvSpPr>
            <a:spLocks noGrp="1" noChangeArrowheads="1"/>
          </p:cNvSpPr>
          <p:nvPr>
            <p:ph type="title"/>
          </p:nvPr>
        </p:nvSpPr>
        <p:spPr bwMode="auto">
          <a:xfrm>
            <a:off x="1154955" y="1065537"/>
            <a:ext cx="92953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Aft>
                <a:spcPct val="0"/>
              </a:spcAft>
            </a:pPr>
            <a:r>
              <a:rPr lang="en" sz="2800" dirty="0">
                <a:sym typeface="Arial"/>
              </a:rPr>
              <a:t>Churn Distribution by Credit Score Category </a:t>
            </a:r>
            <a:endParaRPr lang="en-US" altLang="en-US" sz="2800" dirty="0"/>
          </a:p>
        </p:txBody>
      </p:sp>
      <p:pic>
        <p:nvPicPr>
          <p:cNvPr id="4" name="Picture 3">
            <a:extLst>
              <a:ext uri="{FF2B5EF4-FFF2-40B4-BE49-F238E27FC236}">
                <a16:creationId xmlns:a16="http://schemas.microsoft.com/office/drawing/2014/main" id="{2F22DB4D-C7FF-B240-1D19-116DF0999BD7}"/>
              </a:ext>
            </a:extLst>
          </p:cNvPr>
          <p:cNvPicPr>
            <a:picLocks noChangeAspect="1"/>
          </p:cNvPicPr>
          <p:nvPr/>
        </p:nvPicPr>
        <p:blipFill>
          <a:blip r:embed="rId2"/>
          <a:srcRect l="2856" r="2197"/>
          <a:stretch>
            <a:fillRect/>
          </a:stretch>
        </p:blipFill>
        <p:spPr>
          <a:xfrm>
            <a:off x="6482080" y="2606337"/>
            <a:ext cx="5638800" cy="3493439"/>
          </a:xfrm>
          <a:prstGeom prst="rect">
            <a:avLst/>
          </a:prstGeom>
        </p:spPr>
      </p:pic>
    </p:spTree>
    <p:extLst>
      <p:ext uri="{BB962C8B-B14F-4D97-AF65-F5344CB8AC3E}">
        <p14:creationId xmlns:p14="http://schemas.microsoft.com/office/powerpoint/2010/main" val="555285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a:extLst>
            <a:ext uri="{FF2B5EF4-FFF2-40B4-BE49-F238E27FC236}">
              <a16:creationId xmlns:a16="http://schemas.microsoft.com/office/drawing/2014/main" id="{0AE4C522-3D93-7E55-CD61-DB5A281CC4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11EF8F-0A6C-90BF-F099-481DDF4A560B}"/>
              </a:ext>
            </a:extLst>
          </p:cNvPr>
          <p:cNvSpPr>
            <a:spLocks noGrp="1"/>
          </p:cNvSpPr>
          <p:nvPr>
            <p:ph type="title"/>
          </p:nvPr>
        </p:nvSpPr>
        <p:spPr/>
        <p:txBody>
          <a:bodyPr/>
          <a:lstStyle/>
          <a:p>
            <a:r>
              <a:rPr lang="en-US" sz="4000" dirty="0"/>
              <a:t>Key Insights  </a:t>
            </a:r>
            <a:endParaRPr lang="en-IN" sz="4000" dirty="0"/>
          </a:p>
        </p:txBody>
      </p:sp>
      <p:sp>
        <p:nvSpPr>
          <p:cNvPr id="3" name="Content Placeholder 2">
            <a:extLst>
              <a:ext uri="{FF2B5EF4-FFF2-40B4-BE49-F238E27FC236}">
                <a16:creationId xmlns:a16="http://schemas.microsoft.com/office/drawing/2014/main" id="{B4714970-D59C-E949-6D49-76D9E99A26AE}"/>
              </a:ext>
            </a:extLst>
          </p:cNvPr>
          <p:cNvSpPr>
            <a:spLocks noGrp="1"/>
          </p:cNvSpPr>
          <p:nvPr>
            <p:ph idx="1"/>
          </p:nvPr>
        </p:nvSpPr>
        <p:spPr>
          <a:xfrm>
            <a:off x="794354" y="2631847"/>
            <a:ext cx="7171086" cy="3067913"/>
          </a:xfrm>
          <a:solidFill>
            <a:schemeClr val="bg1"/>
          </a:solidFill>
        </p:spPr>
        <p:txBody>
          <a:bodyPr>
            <a:normAutofit fontScale="62500" lnSpcReduction="20000"/>
          </a:bodyPr>
          <a:lstStyle/>
          <a:p>
            <a:pPr fontAlgn="base">
              <a:lnSpc>
                <a:spcPct val="110000"/>
              </a:lnSpc>
            </a:pPr>
            <a:r>
              <a:rPr lang="en-US" altLang="en-US" sz="2500" kern="100" dirty="0">
                <a:latin typeface="Calibri" panose="020F0502020204030204" pitchFamily="34" charset="0"/>
                <a:ea typeface="Calibri" panose="020F0502020204030204" pitchFamily="34" charset="0"/>
                <a:cs typeface="Times New Roman" panose="02020603050405020304" pitchFamily="18" charset="0"/>
              </a:rPr>
              <a:t>The poorest credit score segment (300-579) experiences the highest exit rate.</a:t>
            </a:r>
          </a:p>
          <a:p>
            <a:pPr fontAlgn="base">
              <a:lnSpc>
                <a:spcPct val="110000"/>
              </a:lnSpc>
            </a:pPr>
            <a:r>
              <a:rPr lang="en-US" altLang="en-US" sz="2500" kern="100" dirty="0">
                <a:latin typeface="Calibri" panose="020F0502020204030204" pitchFamily="34" charset="0"/>
                <a:ea typeface="Calibri" panose="020F0502020204030204" pitchFamily="34" charset="0"/>
                <a:cs typeface="Times New Roman" panose="02020603050405020304" pitchFamily="18" charset="0"/>
              </a:rPr>
              <a:t>Possessing a credit card does not significantly affect churn rates.</a:t>
            </a:r>
          </a:p>
          <a:p>
            <a:pPr fontAlgn="base">
              <a:lnSpc>
                <a:spcPct val="110000"/>
              </a:lnSpc>
            </a:pPr>
            <a:r>
              <a:rPr lang="en-US" altLang="en-US" sz="2500" kern="100" dirty="0">
                <a:latin typeface="Calibri" panose="020F0502020204030204" pitchFamily="34" charset="0"/>
                <a:ea typeface="Calibri" panose="020F0502020204030204" pitchFamily="34" charset="0"/>
                <a:cs typeface="Times New Roman" panose="02020603050405020304" pitchFamily="18" charset="0"/>
              </a:rPr>
              <a:t>The most common number of products among customers who have exited the bank is one.</a:t>
            </a:r>
          </a:p>
          <a:p>
            <a:pPr fontAlgn="base">
              <a:lnSpc>
                <a:spcPct val="110000"/>
              </a:lnSpc>
            </a:pPr>
            <a:r>
              <a:rPr lang="en-US" altLang="en-US" sz="2500" kern="100" dirty="0">
                <a:latin typeface="Calibri" panose="020F0502020204030204" pitchFamily="34" charset="0"/>
                <a:ea typeface="Calibri" panose="020F0502020204030204" pitchFamily="34" charset="0"/>
                <a:cs typeface="Times New Roman" panose="02020603050405020304" pitchFamily="18" charset="0"/>
              </a:rPr>
              <a:t>Many customers join the bank during the months of August to December.</a:t>
            </a:r>
          </a:p>
          <a:p>
            <a:pPr fontAlgn="base">
              <a:lnSpc>
                <a:spcPct val="110000"/>
              </a:lnSpc>
            </a:pPr>
            <a:r>
              <a:rPr lang="en-US" altLang="en-US" sz="2500" kern="100" dirty="0">
                <a:latin typeface="Calibri" panose="020F0502020204030204" pitchFamily="34" charset="0"/>
                <a:ea typeface="Calibri" panose="020F0502020204030204" pitchFamily="34" charset="0"/>
                <a:cs typeface="Times New Roman" panose="02020603050405020304" pitchFamily="18" charset="0"/>
              </a:rPr>
              <a:t>Individuals aged 30-50 hold the most credit cards.</a:t>
            </a:r>
          </a:p>
          <a:p>
            <a:pPr fontAlgn="base">
              <a:lnSpc>
                <a:spcPct val="110000"/>
              </a:lnSpc>
            </a:pPr>
            <a:r>
              <a:rPr lang="en-US" altLang="en-US" sz="2500" kern="100" dirty="0">
                <a:latin typeface="Calibri" panose="020F0502020204030204" pitchFamily="34" charset="0"/>
                <a:ea typeface="Calibri" panose="020F0502020204030204" pitchFamily="34" charset="0"/>
                <a:cs typeface="Times New Roman" panose="02020603050405020304" pitchFamily="18" charset="0"/>
              </a:rPr>
              <a:t>The highest churn rate and the lowest number of active members indicate that Germany is a significant financial risk for the bank. </a:t>
            </a:r>
          </a:p>
          <a:p>
            <a:pPr lvl="0">
              <a:lnSpc>
                <a:spcPct val="110000"/>
              </a:lnSpc>
            </a:pPr>
            <a:endParaRPr lang="en-GB" sz="2400" kern="100" dirty="0">
              <a:latin typeface="Calibri" panose="020F0502020204030204" pitchFamily="34" charset="0"/>
              <a:ea typeface="Calibri" panose="020F0502020204030204" pitchFamily="34" charset="0"/>
              <a:cs typeface="Times New Roman" panose="02020603050405020304" pitchFamily="18" charset="0"/>
              <a:sym typeface="Lato"/>
            </a:endParaRPr>
          </a:p>
          <a:p>
            <a:pPr>
              <a:lnSpc>
                <a:spcPct val="110000"/>
              </a:lnSpc>
            </a:pPr>
            <a:endParaRPr lang="en-GB" sz="2200" kern="100" dirty="0">
              <a:latin typeface="Calibri" panose="020F0502020204030204" pitchFamily="34" charset="0"/>
              <a:ea typeface="Calibri" panose="020F0502020204030204" pitchFamily="34" charset="0"/>
              <a:cs typeface="Times New Roman" panose="02020603050405020304" pitchFamily="18" charset="0"/>
              <a:sym typeface="Lato"/>
            </a:endParaRPr>
          </a:p>
          <a:p>
            <a:pPr>
              <a:lnSpc>
                <a:spcPct val="107000"/>
              </a:lnSpc>
              <a:spcAft>
                <a:spcPts val="800"/>
              </a:spcAft>
              <a:buFont typeface="Wingdings" panose="05000000000000000000" pitchFamily="2" charset="2"/>
              <a:buChar char="Ø"/>
            </a:pPr>
            <a:endParaRPr lang="en-IN" sz="17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placeholder 29">
            <a:extLst>
              <a:ext uri="{FF2B5EF4-FFF2-40B4-BE49-F238E27FC236}">
                <a16:creationId xmlns:a16="http://schemas.microsoft.com/office/drawing/2014/main" id="{D9865186-9FEB-CB7C-BD4A-9A30D527901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
                    </a14:imgEffect>
                    <a14:imgEffect>
                      <a14:brightnessContrast bright="-12000"/>
                    </a14:imgEffect>
                  </a14:imgLayer>
                </a14:imgProps>
              </a:ext>
            </a:extLst>
          </a:blip>
          <a:srcRect l="21015" r="21015"/>
          <a:stretch/>
        </p:blipFill>
        <p:spPr>
          <a:xfrm>
            <a:off x="8095660" y="2172519"/>
            <a:ext cx="3301986" cy="3797297"/>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effectLst>
            <a:outerShdw blurRad="50800" dist="50800" dir="5400000" algn="ctr" rotWithShape="0">
              <a:srgbClr val="000000">
                <a:alpha val="70000"/>
              </a:srgbClr>
            </a:outerShdw>
          </a:effectLst>
        </p:spPr>
      </p:pic>
      <p:sp>
        <p:nvSpPr>
          <p:cNvPr id="6" name="Freeform: Shape 5">
            <a:extLst>
              <a:ext uri="{FF2B5EF4-FFF2-40B4-BE49-F238E27FC236}">
                <a16:creationId xmlns:a16="http://schemas.microsoft.com/office/drawing/2014/main" id="{484611AF-635C-5E8F-2BD0-F5A5C03C6396}"/>
              </a:ext>
              <a:ext uri="{C183D7F6-B498-43B3-948B-1728B52AA6E4}">
                <adec:decorative xmlns:adec="http://schemas.microsoft.com/office/drawing/2017/decorative" val="1"/>
              </a:ext>
            </a:extLst>
          </p:cNvPr>
          <p:cNvSpPr/>
          <p:nvPr/>
        </p:nvSpPr>
        <p:spPr>
          <a:xfrm>
            <a:off x="7689260" y="4903999"/>
            <a:ext cx="812800" cy="7957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2887956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8BC7-1C90-9BA6-17A2-487CD88E1C7B}"/>
              </a:ext>
            </a:extLst>
          </p:cNvPr>
          <p:cNvSpPr>
            <a:spLocks noGrp="1"/>
          </p:cNvSpPr>
          <p:nvPr>
            <p:ph type="ctrTitle"/>
          </p:nvPr>
        </p:nvSpPr>
        <p:spPr>
          <a:xfrm>
            <a:off x="1154955" y="1992164"/>
            <a:ext cx="8521480" cy="3169534"/>
          </a:xfrm>
        </p:spPr>
        <p:txBody>
          <a:bodyPr/>
          <a:lstStyle/>
          <a:p>
            <a:pPr>
              <a:lnSpc>
                <a:spcPct val="160000"/>
              </a:lnSpc>
            </a:pPr>
            <a:r>
              <a:rPr lang="en-US" sz="1600" b="1" dirty="0"/>
              <a:t>INTRODUCTION</a:t>
            </a:r>
            <a:br>
              <a:rPr lang="en-US" sz="1600" b="1" dirty="0"/>
            </a:br>
            <a:r>
              <a:rPr lang="en-US" sz="1600" b="1" dirty="0"/>
              <a:t>PROBLEM STATEMENT</a:t>
            </a:r>
            <a:br>
              <a:rPr lang="en-US" sz="1600" b="1" dirty="0"/>
            </a:br>
            <a:r>
              <a:rPr lang="en-US" sz="1600" b="1" dirty="0"/>
              <a:t>DATA DESCRIPTION</a:t>
            </a:r>
            <a:br>
              <a:rPr lang="en-US" sz="1600" b="1" dirty="0"/>
            </a:br>
            <a:r>
              <a:rPr lang="en-US" sz="1600" b="1" dirty="0"/>
              <a:t>DATABASE SCHEMA </a:t>
            </a:r>
            <a:br>
              <a:rPr lang="en-US" sz="1600" b="1" dirty="0"/>
            </a:br>
            <a:r>
              <a:rPr lang="en-US" sz="1600" b="1" dirty="0"/>
              <a:t>INSIGHTS </a:t>
            </a:r>
            <a:br>
              <a:rPr lang="en-US" sz="1600" b="1" dirty="0"/>
            </a:br>
            <a:r>
              <a:rPr lang="en-US" sz="1600" b="1" dirty="0"/>
              <a:t>STRATEGY </a:t>
            </a:r>
            <a:br>
              <a:rPr lang="en-US" sz="1600" b="1" dirty="0"/>
            </a:br>
            <a:r>
              <a:rPr lang="en-US" sz="1600" b="1" dirty="0"/>
              <a:t>CONCLUSION </a:t>
            </a:r>
            <a:br>
              <a:rPr lang="en-IN" sz="1600" b="1" dirty="0"/>
            </a:br>
            <a:endParaRPr lang="en-IN" sz="1700" kern="1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0938E90E-851B-F36D-3957-A0778307C502}"/>
              </a:ext>
            </a:extLst>
          </p:cNvPr>
          <p:cNvSpPr>
            <a:spLocks noGrp="1"/>
          </p:cNvSpPr>
          <p:nvPr>
            <p:ph type="subTitle" idx="1"/>
          </p:nvPr>
        </p:nvSpPr>
        <p:spPr>
          <a:xfrm>
            <a:off x="1154955" y="700034"/>
            <a:ext cx="8825658" cy="861420"/>
          </a:xfrm>
        </p:spPr>
        <p:txBody>
          <a:bodyPr>
            <a:normAutofit/>
          </a:bodyPr>
          <a:lstStyle/>
          <a:p>
            <a:r>
              <a:rPr lang="en-US" sz="3200" dirty="0">
                <a:solidFill>
                  <a:schemeClr val="bg1"/>
                </a:solidFill>
              </a:rPr>
              <a:t>Agenda</a:t>
            </a:r>
            <a:endParaRPr lang="en-IN" sz="3200" dirty="0">
              <a:solidFill>
                <a:schemeClr val="bg1"/>
              </a:solidFill>
            </a:endParaRPr>
          </a:p>
        </p:txBody>
      </p:sp>
      <p:pic>
        <p:nvPicPr>
          <p:cNvPr id="4" name="Picture placeholder 29">
            <a:extLst>
              <a:ext uri="{FF2B5EF4-FFF2-40B4-BE49-F238E27FC236}">
                <a16:creationId xmlns:a16="http://schemas.microsoft.com/office/drawing/2014/main" id="{F03C39FD-4944-3314-4D0D-B09236B4DFC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10000" contrast="12000"/>
                    </a14:imgEffect>
                  </a14:imgLayer>
                </a14:imgProps>
              </a:ext>
            </a:extLst>
          </a:blip>
          <a:srcRect l="21196" r="21196"/>
          <a:stretch/>
        </p:blipFill>
        <p:spPr>
          <a:xfrm>
            <a:off x="7286437" y="1130744"/>
            <a:ext cx="3750608" cy="4313214"/>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a:solidFill>
              <a:schemeClr val="tx1"/>
            </a:solidFill>
            <a:prstDash val="sysDot"/>
          </a:ln>
          <a:effectLst>
            <a:outerShdw blurRad="50800" dist="50800" dir="5400000" algn="ctr" rotWithShape="0">
              <a:srgbClr val="000000">
                <a:alpha val="70000"/>
              </a:srgbClr>
            </a:outerShdw>
          </a:effectLst>
        </p:spPr>
      </p:pic>
    </p:spTree>
    <p:extLst>
      <p:ext uri="{BB962C8B-B14F-4D97-AF65-F5344CB8AC3E}">
        <p14:creationId xmlns:p14="http://schemas.microsoft.com/office/powerpoint/2010/main" val="1108357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6BBA52-EC31-26D6-3067-539442699235}"/>
              </a:ext>
            </a:extLst>
          </p:cNvPr>
          <p:cNvPicPr>
            <a:picLocks noChangeAspect="1"/>
          </p:cNvPicPr>
          <p:nvPr/>
        </p:nvPicPr>
        <p:blipFill>
          <a:blip r:embed="rId2"/>
          <a:stretch>
            <a:fillRect/>
          </a:stretch>
        </p:blipFill>
        <p:spPr>
          <a:xfrm>
            <a:off x="123720" y="870416"/>
            <a:ext cx="11936735" cy="5987583"/>
          </a:xfrm>
          <a:prstGeom prst="rect">
            <a:avLst/>
          </a:prstGeom>
        </p:spPr>
      </p:pic>
      <p:sp>
        <p:nvSpPr>
          <p:cNvPr id="6" name="Rectangle: Rounded Corners 5">
            <a:extLst>
              <a:ext uri="{FF2B5EF4-FFF2-40B4-BE49-F238E27FC236}">
                <a16:creationId xmlns:a16="http://schemas.microsoft.com/office/drawing/2014/main" id="{EE14F112-4B92-10C4-E334-4044D7539CDD}"/>
              </a:ext>
            </a:extLst>
          </p:cNvPr>
          <p:cNvSpPr/>
          <p:nvPr/>
        </p:nvSpPr>
        <p:spPr>
          <a:xfrm>
            <a:off x="0" y="0"/>
            <a:ext cx="12192000" cy="870416"/>
          </a:xfrm>
          <a:prstGeom prst="roundRect">
            <a:avLst>
              <a:gd name="adj" fmla="val 29430"/>
            </a:avLst>
          </a:prstGeom>
          <a:gradFill flip="none" rotWithShape="1">
            <a:gsLst>
              <a:gs pos="0">
                <a:schemeClr val="accent6">
                  <a:lumMod val="50000"/>
                  <a:shade val="30000"/>
                  <a:satMod val="115000"/>
                </a:schemeClr>
              </a:gs>
              <a:gs pos="75000">
                <a:schemeClr val="accent6">
                  <a:lumMod val="50000"/>
                  <a:shade val="67500"/>
                  <a:satMod val="115000"/>
                </a:schemeClr>
              </a:gs>
              <a:gs pos="100000">
                <a:schemeClr val="accent6">
                  <a:lumMod val="50000"/>
                  <a:shade val="100000"/>
                  <a:satMod val="115000"/>
                </a:schemeClr>
              </a:gs>
            </a:gsLst>
            <a:path path="rect">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4000" dirty="0">
                <a:solidFill>
                  <a:schemeClr val="bg2"/>
                </a:solidFill>
                <a:latin typeface="+mj-lt"/>
                <a:ea typeface="+mj-ea"/>
                <a:cs typeface="+mj-cs"/>
              </a:rPr>
              <a:t>Dashboard &amp; Visualization</a:t>
            </a:r>
            <a:endParaRPr lang="en-IN" sz="4000" dirty="0">
              <a:solidFill>
                <a:schemeClr val="bg2"/>
              </a:solidFill>
              <a:latin typeface="+mj-lt"/>
              <a:ea typeface="+mj-ea"/>
              <a:cs typeface="+mj-cs"/>
            </a:endParaRPr>
          </a:p>
        </p:txBody>
      </p:sp>
    </p:spTree>
    <p:extLst>
      <p:ext uri="{BB962C8B-B14F-4D97-AF65-F5344CB8AC3E}">
        <p14:creationId xmlns:p14="http://schemas.microsoft.com/office/powerpoint/2010/main" val="2263043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08DF9-D703-659F-0C42-8F82428C8373}"/>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CD76F08-7606-6098-C8A3-19D7276C82E4}"/>
              </a:ext>
            </a:extLst>
          </p:cNvPr>
          <p:cNvSpPr/>
          <p:nvPr/>
        </p:nvSpPr>
        <p:spPr>
          <a:xfrm>
            <a:off x="0" y="0"/>
            <a:ext cx="12192000" cy="870416"/>
          </a:xfrm>
          <a:prstGeom prst="roundRect">
            <a:avLst>
              <a:gd name="adj" fmla="val 29430"/>
            </a:avLst>
          </a:prstGeom>
          <a:gradFill flip="none" rotWithShape="1">
            <a:gsLst>
              <a:gs pos="0">
                <a:schemeClr val="accent6">
                  <a:lumMod val="50000"/>
                  <a:shade val="30000"/>
                  <a:satMod val="115000"/>
                </a:schemeClr>
              </a:gs>
              <a:gs pos="75000">
                <a:schemeClr val="accent6">
                  <a:lumMod val="50000"/>
                  <a:shade val="67500"/>
                  <a:satMod val="115000"/>
                </a:schemeClr>
              </a:gs>
              <a:gs pos="100000">
                <a:schemeClr val="accent6">
                  <a:lumMod val="50000"/>
                  <a:shade val="100000"/>
                  <a:satMod val="115000"/>
                </a:schemeClr>
              </a:gs>
            </a:gsLst>
            <a:path path="rect">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4000" dirty="0">
                <a:solidFill>
                  <a:schemeClr val="bg2"/>
                </a:solidFill>
                <a:latin typeface="+mj-lt"/>
                <a:ea typeface="+mj-ea"/>
                <a:cs typeface="+mj-cs"/>
              </a:rPr>
              <a:t>Dashboard &amp; Visualization</a:t>
            </a:r>
            <a:endParaRPr lang="en-IN" sz="4000" dirty="0">
              <a:solidFill>
                <a:schemeClr val="bg2"/>
              </a:solidFill>
              <a:latin typeface="+mj-lt"/>
              <a:ea typeface="+mj-ea"/>
              <a:cs typeface="+mj-cs"/>
            </a:endParaRPr>
          </a:p>
        </p:txBody>
      </p:sp>
      <p:pic>
        <p:nvPicPr>
          <p:cNvPr id="3" name="Picture 2">
            <a:extLst>
              <a:ext uri="{FF2B5EF4-FFF2-40B4-BE49-F238E27FC236}">
                <a16:creationId xmlns:a16="http://schemas.microsoft.com/office/drawing/2014/main" id="{722B2C0E-0703-FFB5-DC4A-331628F35EC7}"/>
              </a:ext>
            </a:extLst>
          </p:cNvPr>
          <p:cNvPicPr>
            <a:picLocks noChangeAspect="1"/>
          </p:cNvPicPr>
          <p:nvPr/>
        </p:nvPicPr>
        <p:blipFill>
          <a:blip r:embed="rId2"/>
          <a:stretch>
            <a:fillRect/>
          </a:stretch>
        </p:blipFill>
        <p:spPr>
          <a:xfrm>
            <a:off x="173621" y="870416"/>
            <a:ext cx="11771453" cy="5987584"/>
          </a:xfrm>
          <a:prstGeom prst="rect">
            <a:avLst/>
          </a:prstGeom>
        </p:spPr>
      </p:pic>
    </p:spTree>
    <p:extLst>
      <p:ext uri="{BB962C8B-B14F-4D97-AF65-F5344CB8AC3E}">
        <p14:creationId xmlns:p14="http://schemas.microsoft.com/office/powerpoint/2010/main" val="870878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D9534-D4E7-B2D6-D297-2EE5A0DCF260}"/>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52E2F4A-1A80-E3D3-3331-2B4F8486D58C}"/>
              </a:ext>
            </a:extLst>
          </p:cNvPr>
          <p:cNvSpPr/>
          <p:nvPr/>
        </p:nvSpPr>
        <p:spPr>
          <a:xfrm>
            <a:off x="0" y="0"/>
            <a:ext cx="12192000" cy="870416"/>
          </a:xfrm>
          <a:prstGeom prst="roundRect">
            <a:avLst>
              <a:gd name="adj" fmla="val 29430"/>
            </a:avLst>
          </a:prstGeom>
          <a:gradFill flip="none" rotWithShape="1">
            <a:gsLst>
              <a:gs pos="0">
                <a:schemeClr val="accent6">
                  <a:lumMod val="50000"/>
                  <a:shade val="30000"/>
                  <a:satMod val="115000"/>
                </a:schemeClr>
              </a:gs>
              <a:gs pos="75000">
                <a:schemeClr val="accent6">
                  <a:lumMod val="50000"/>
                  <a:shade val="67500"/>
                  <a:satMod val="115000"/>
                </a:schemeClr>
              </a:gs>
              <a:gs pos="100000">
                <a:schemeClr val="accent6">
                  <a:lumMod val="50000"/>
                  <a:shade val="100000"/>
                  <a:satMod val="115000"/>
                </a:schemeClr>
              </a:gs>
            </a:gsLst>
            <a:path path="rect">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4000" dirty="0">
                <a:solidFill>
                  <a:schemeClr val="bg2"/>
                </a:solidFill>
                <a:latin typeface="+mj-lt"/>
                <a:ea typeface="+mj-ea"/>
                <a:cs typeface="+mj-cs"/>
              </a:rPr>
              <a:t>Dashboard &amp; Visualization</a:t>
            </a:r>
            <a:endParaRPr lang="en-IN" sz="4000" dirty="0">
              <a:solidFill>
                <a:schemeClr val="bg2"/>
              </a:solidFill>
              <a:latin typeface="+mj-lt"/>
              <a:ea typeface="+mj-ea"/>
              <a:cs typeface="+mj-cs"/>
            </a:endParaRPr>
          </a:p>
        </p:txBody>
      </p:sp>
      <p:pic>
        <p:nvPicPr>
          <p:cNvPr id="4" name="Picture 3">
            <a:extLst>
              <a:ext uri="{FF2B5EF4-FFF2-40B4-BE49-F238E27FC236}">
                <a16:creationId xmlns:a16="http://schemas.microsoft.com/office/drawing/2014/main" id="{FB01FF83-D597-6EC1-8EB5-EADB02B0CFA3}"/>
              </a:ext>
            </a:extLst>
          </p:cNvPr>
          <p:cNvPicPr>
            <a:picLocks noChangeAspect="1"/>
          </p:cNvPicPr>
          <p:nvPr/>
        </p:nvPicPr>
        <p:blipFill>
          <a:blip r:embed="rId2"/>
          <a:stretch>
            <a:fillRect/>
          </a:stretch>
        </p:blipFill>
        <p:spPr>
          <a:xfrm>
            <a:off x="243068" y="870416"/>
            <a:ext cx="11759879" cy="5951856"/>
          </a:xfrm>
          <a:prstGeom prst="rect">
            <a:avLst/>
          </a:prstGeom>
        </p:spPr>
      </p:pic>
    </p:spTree>
    <p:extLst>
      <p:ext uri="{BB962C8B-B14F-4D97-AF65-F5344CB8AC3E}">
        <p14:creationId xmlns:p14="http://schemas.microsoft.com/office/powerpoint/2010/main" val="979259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a:extLst>
            <a:ext uri="{FF2B5EF4-FFF2-40B4-BE49-F238E27FC236}">
              <a16:creationId xmlns:a16="http://schemas.microsoft.com/office/drawing/2014/main" id="{E74E36B9-3208-64A0-17DA-ED68C4C23A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8A495-D457-D450-DB38-2248850E482D}"/>
              </a:ext>
            </a:extLst>
          </p:cNvPr>
          <p:cNvSpPr>
            <a:spLocks noGrp="1"/>
          </p:cNvSpPr>
          <p:nvPr>
            <p:ph type="title"/>
          </p:nvPr>
        </p:nvSpPr>
        <p:spPr/>
        <p:txBody>
          <a:bodyPr/>
          <a:lstStyle/>
          <a:p>
            <a:r>
              <a:rPr lang="en-US" sz="4000" dirty="0"/>
              <a:t>Strategies</a:t>
            </a:r>
            <a:endParaRPr lang="en-IN" sz="4000" dirty="0"/>
          </a:p>
        </p:txBody>
      </p:sp>
      <p:sp>
        <p:nvSpPr>
          <p:cNvPr id="3" name="Content Placeholder 2">
            <a:extLst>
              <a:ext uri="{FF2B5EF4-FFF2-40B4-BE49-F238E27FC236}">
                <a16:creationId xmlns:a16="http://schemas.microsoft.com/office/drawing/2014/main" id="{F8034D2D-E7EB-DCF9-CF2F-6DE18AC2EFA0}"/>
              </a:ext>
            </a:extLst>
          </p:cNvPr>
          <p:cNvSpPr>
            <a:spLocks noGrp="1"/>
          </p:cNvSpPr>
          <p:nvPr>
            <p:ph idx="1"/>
          </p:nvPr>
        </p:nvSpPr>
        <p:spPr>
          <a:xfrm>
            <a:off x="452284" y="2281084"/>
            <a:ext cx="7914967" cy="4576916"/>
          </a:xfrm>
          <a:solidFill>
            <a:schemeClr val="bg1"/>
          </a:solidFill>
        </p:spPr>
        <p:txBody>
          <a:bodyPr>
            <a:normAutofit lnSpcReduction="10000"/>
          </a:bodyPr>
          <a:lstStyle/>
          <a:p>
            <a:pPr fontAlgn="base">
              <a:lnSpc>
                <a:spcPct val="110000"/>
              </a:lnSpc>
            </a:pPr>
            <a:r>
              <a:rPr lang="en-US" altLang="en-US" sz="1050" b="1" kern="100" dirty="0">
                <a:latin typeface="Calibri" panose="020F0502020204030204" pitchFamily="34" charset="0"/>
                <a:ea typeface="Calibri" panose="020F0502020204030204" pitchFamily="34" charset="0"/>
                <a:cs typeface="Times New Roman" panose="02020603050405020304" pitchFamily="18" charset="0"/>
              </a:rPr>
              <a:t>Churn Reduction Strategy - </a:t>
            </a:r>
          </a:p>
          <a:p>
            <a:pPr marL="0" indent="0" fontAlgn="base">
              <a:lnSpc>
                <a:spcPct val="110000"/>
              </a:lnSpc>
              <a:buNone/>
            </a:pPr>
            <a:r>
              <a:rPr lang="en-US" altLang="en-US" sz="1050" kern="100" dirty="0">
                <a:latin typeface="Calibri" panose="020F0502020204030204" pitchFamily="34" charset="0"/>
                <a:ea typeface="Calibri" panose="020F0502020204030204" pitchFamily="34" charset="0"/>
                <a:cs typeface="Times New Roman" panose="02020603050405020304" pitchFamily="18" charset="0"/>
              </a:rPr>
              <a:t>Launch early intervention programs for customers whose credit score drops. Personalized retention offers for specific customers. </a:t>
            </a:r>
          </a:p>
          <a:p>
            <a:pPr fontAlgn="base">
              <a:lnSpc>
                <a:spcPct val="110000"/>
              </a:lnSpc>
            </a:pPr>
            <a:r>
              <a:rPr lang="en-US" altLang="en-US" sz="1050" b="1" kern="100" dirty="0">
                <a:latin typeface="Calibri" panose="020F0502020204030204" pitchFamily="34" charset="0"/>
                <a:ea typeface="Calibri" panose="020F0502020204030204" pitchFamily="34" charset="0"/>
                <a:cs typeface="Times New Roman" panose="02020603050405020304" pitchFamily="18" charset="0"/>
              </a:rPr>
              <a:t>Credit Score Driven Customer Management – </a:t>
            </a:r>
          </a:p>
          <a:p>
            <a:pPr marL="0" indent="0" fontAlgn="base">
              <a:lnSpc>
                <a:spcPct val="110000"/>
              </a:lnSpc>
              <a:buNone/>
            </a:pPr>
            <a:r>
              <a:rPr lang="en-US" altLang="en-US" sz="1050" kern="100" dirty="0">
                <a:latin typeface="Calibri" panose="020F0502020204030204" pitchFamily="34" charset="0"/>
                <a:ea typeface="Calibri" panose="020F0502020204030204" pitchFamily="34" charset="0"/>
                <a:cs typeface="Times New Roman" panose="02020603050405020304" pitchFamily="18" charset="0"/>
              </a:rPr>
              <a:t>Using credit score as a core risk indicator. We can take actions on the basis of the specific buckets. </a:t>
            </a:r>
          </a:p>
          <a:p>
            <a:pPr fontAlgn="base">
              <a:lnSpc>
                <a:spcPct val="110000"/>
              </a:lnSpc>
            </a:pPr>
            <a:r>
              <a:rPr lang="en-US" altLang="en-US" sz="1050" b="1" kern="100" dirty="0">
                <a:latin typeface="Calibri" panose="020F0502020204030204" pitchFamily="34" charset="0"/>
                <a:ea typeface="Calibri" panose="020F0502020204030204" pitchFamily="34" charset="0"/>
                <a:cs typeface="Times New Roman" panose="02020603050405020304" pitchFamily="18" charset="0"/>
              </a:rPr>
              <a:t>Product Holding Optimization – </a:t>
            </a:r>
          </a:p>
          <a:p>
            <a:pPr marL="0" indent="0" fontAlgn="base">
              <a:lnSpc>
                <a:spcPct val="110000"/>
              </a:lnSpc>
              <a:buNone/>
            </a:pPr>
            <a:r>
              <a:rPr lang="en-US" altLang="en-US" sz="1050" kern="100" dirty="0">
                <a:latin typeface="Calibri" panose="020F0502020204030204" pitchFamily="34" charset="0"/>
                <a:ea typeface="Calibri" panose="020F0502020204030204" pitchFamily="34" charset="0"/>
                <a:cs typeface="Times New Roman" panose="02020603050405020304" pitchFamily="18" charset="0"/>
              </a:rPr>
              <a:t>Customers with 3 -4 products show higher balances &amp; stability. Bundle savings account + credit card +  investment products. We can use dedicated relationship managers for high value customers to build up relationship. </a:t>
            </a:r>
          </a:p>
          <a:p>
            <a:pPr fontAlgn="base">
              <a:lnSpc>
                <a:spcPct val="110000"/>
              </a:lnSpc>
            </a:pPr>
            <a:r>
              <a:rPr lang="en-US" altLang="en-US" sz="1050" b="1" kern="100" dirty="0">
                <a:latin typeface="Calibri" panose="020F0502020204030204" pitchFamily="34" charset="0"/>
                <a:ea typeface="Calibri" panose="020F0502020204030204" pitchFamily="34" charset="0"/>
                <a:cs typeface="Times New Roman" panose="02020603050405020304" pitchFamily="18" charset="0"/>
              </a:rPr>
              <a:t>Balance Growth Strategy – </a:t>
            </a:r>
          </a:p>
          <a:p>
            <a:pPr marL="0" indent="0" fontAlgn="base">
              <a:lnSpc>
                <a:spcPct val="110000"/>
              </a:lnSpc>
              <a:buNone/>
            </a:pPr>
            <a:r>
              <a:rPr lang="en-US" altLang="en-US" sz="1050" kern="100" dirty="0">
                <a:latin typeface="Calibri" panose="020F0502020204030204" pitchFamily="34" charset="0"/>
                <a:ea typeface="Calibri" panose="020F0502020204030204" pitchFamily="34" charset="0"/>
                <a:cs typeface="Times New Roman" panose="02020603050405020304" pitchFamily="18" charset="0"/>
              </a:rPr>
              <a:t>Target mid tenure customers with balance boosting offers. Incentivize long term engagement using bonus interest, loyalty savings plan. </a:t>
            </a:r>
          </a:p>
          <a:p>
            <a:pPr fontAlgn="base">
              <a:lnSpc>
                <a:spcPct val="110000"/>
              </a:lnSpc>
            </a:pPr>
            <a:r>
              <a:rPr lang="en-US" altLang="en-US" sz="1050" b="1" kern="100" dirty="0">
                <a:latin typeface="Calibri" panose="020F0502020204030204" pitchFamily="34" charset="0"/>
                <a:ea typeface="Calibri" panose="020F0502020204030204" pitchFamily="34" charset="0"/>
                <a:cs typeface="Times New Roman" panose="02020603050405020304" pitchFamily="18" charset="0"/>
              </a:rPr>
              <a:t>Location Specific Strategy – </a:t>
            </a:r>
          </a:p>
          <a:p>
            <a:pPr marL="0" indent="0" fontAlgn="base">
              <a:lnSpc>
                <a:spcPct val="110000"/>
              </a:lnSpc>
              <a:buNone/>
            </a:pPr>
            <a:r>
              <a:rPr lang="en-US" altLang="en-US" sz="1050" kern="100" dirty="0">
                <a:latin typeface="Calibri" panose="020F0502020204030204" pitchFamily="34" charset="0"/>
                <a:ea typeface="Calibri" panose="020F0502020204030204" pitchFamily="34" charset="0"/>
                <a:cs typeface="Times New Roman" panose="02020603050405020304" pitchFamily="18" charset="0"/>
              </a:rPr>
              <a:t>Organize location level retention campaigns. Adjust pricing, service touchpoints and communication by region. Allocate more retention budget to high churn region.</a:t>
            </a:r>
          </a:p>
          <a:p>
            <a:pPr fontAlgn="base">
              <a:lnSpc>
                <a:spcPct val="110000"/>
              </a:lnSpc>
            </a:pPr>
            <a:r>
              <a:rPr lang="en-US" altLang="en-US" sz="1050" b="1" kern="100" dirty="0">
                <a:latin typeface="Calibri" panose="020F0502020204030204" pitchFamily="34" charset="0"/>
                <a:ea typeface="Calibri" panose="020F0502020204030204" pitchFamily="34" charset="0"/>
                <a:cs typeface="Times New Roman" panose="02020603050405020304" pitchFamily="18" charset="0"/>
              </a:rPr>
              <a:t>Customer Segmentation Based Actions – </a:t>
            </a:r>
          </a:p>
          <a:p>
            <a:pPr marL="0" indent="0" fontAlgn="base">
              <a:lnSpc>
                <a:spcPct val="110000"/>
              </a:lnSpc>
              <a:buNone/>
            </a:pPr>
            <a:r>
              <a:rPr lang="en-US" altLang="en-US" sz="1050" kern="100" dirty="0">
                <a:latin typeface="Calibri" panose="020F0502020204030204" pitchFamily="34" charset="0"/>
                <a:ea typeface="Calibri" panose="020F0502020204030204" pitchFamily="34" charset="0"/>
                <a:cs typeface="Times New Roman" panose="02020603050405020304" pitchFamily="18" charset="0"/>
              </a:rPr>
              <a:t>For high income segments upsell &amp; wealth products, for lower income segments focus on affordability &amp; trust. Avoid aggressive selling to financially stressed customers. </a:t>
            </a:r>
          </a:p>
          <a:p>
            <a:pPr fontAlgn="base">
              <a:lnSpc>
                <a:spcPct val="110000"/>
              </a:lnSpc>
            </a:pPr>
            <a:r>
              <a:rPr lang="en-US" altLang="en-US" sz="1050" b="1" kern="100" dirty="0">
                <a:latin typeface="Calibri" panose="020F0502020204030204" pitchFamily="34" charset="0"/>
                <a:ea typeface="Calibri" panose="020F0502020204030204" pitchFamily="34" charset="0"/>
                <a:cs typeface="Times New Roman" panose="02020603050405020304" pitchFamily="18" charset="0"/>
              </a:rPr>
              <a:t>Referral Programs –</a:t>
            </a:r>
          </a:p>
          <a:p>
            <a:pPr marL="0" indent="0" fontAlgn="base">
              <a:lnSpc>
                <a:spcPct val="110000"/>
              </a:lnSpc>
              <a:buNone/>
            </a:pPr>
            <a:r>
              <a:rPr lang="en-US" altLang="en-US" sz="1050" kern="100" dirty="0">
                <a:latin typeface="Calibri" panose="020F0502020204030204" pitchFamily="34" charset="0"/>
                <a:ea typeface="Calibri" panose="020F0502020204030204" pitchFamily="34" charset="0"/>
                <a:cs typeface="Times New Roman" panose="02020603050405020304" pitchFamily="18" charset="0"/>
              </a:rPr>
              <a:t>By incentivizing both referrer and referee we can acquire customers at lower cost. Activate referral campaigns in low churn segments. </a:t>
            </a:r>
            <a:endParaRPr lang="en-GB" sz="1000" kern="100" dirty="0">
              <a:latin typeface="Calibri" panose="020F0502020204030204" pitchFamily="34" charset="0"/>
              <a:ea typeface="Calibri" panose="020F0502020204030204" pitchFamily="34" charset="0"/>
              <a:cs typeface="Times New Roman" panose="02020603050405020304" pitchFamily="18" charset="0"/>
              <a:sym typeface="Lato"/>
            </a:endParaRPr>
          </a:p>
          <a:p>
            <a:pPr marL="0" indent="0">
              <a:lnSpc>
                <a:spcPct val="107000"/>
              </a:lnSpc>
              <a:spcAft>
                <a:spcPts val="800"/>
              </a:spcAft>
              <a:buNone/>
            </a:pPr>
            <a:endParaRPr lang="en-IN" sz="9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0" name="Hexagon 9">
            <a:extLst>
              <a:ext uri="{FF2B5EF4-FFF2-40B4-BE49-F238E27FC236}">
                <a16:creationId xmlns:a16="http://schemas.microsoft.com/office/drawing/2014/main" id="{66712348-E1A9-618A-0733-07461B31D439}"/>
              </a:ext>
            </a:extLst>
          </p:cNvPr>
          <p:cNvSpPr/>
          <p:nvPr/>
        </p:nvSpPr>
        <p:spPr>
          <a:xfrm rot="16200000">
            <a:off x="8473213" y="2819664"/>
            <a:ext cx="3524335" cy="3146323"/>
          </a:xfrm>
          <a:prstGeom prst="hexagon">
            <a:avLst>
              <a:gd name="adj" fmla="val 20629"/>
              <a:gd name="vf" fmla="val 115470"/>
            </a:avLst>
          </a:prstGeom>
          <a:blipFill>
            <a:blip r:embed="rId2"/>
            <a:stretch>
              <a:fillRect l="-36000" r="-36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42594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a:extLst>
            <a:ext uri="{FF2B5EF4-FFF2-40B4-BE49-F238E27FC236}">
              <a16:creationId xmlns:a16="http://schemas.microsoft.com/office/drawing/2014/main" id="{800E4B1E-5AC4-0505-F101-D647DD64A5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2D0489-B31E-031E-7CB0-4B9BA88FDF9B}"/>
              </a:ext>
            </a:extLst>
          </p:cNvPr>
          <p:cNvSpPr>
            <a:spLocks noGrp="1"/>
          </p:cNvSpPr>
          <p:nvPr>
            <p:ph type="title"/>
          </p:nvPr>
        </p:nvSpPr>
        <p:spPr/>
        <p:txBody>
          <a:bodyPr/>
          <a:lstStyle/>
          <a:p>
            <a:r>
              <a:rPr lang="en-US" sz="4000" dirty="0"/>
              <a:t>Conclusion</a:t>
            </a:r>
            <a:endParaRPr lang="en-IN" sz="4000" dirty="0"/>
          </a:p>
        </p:txBody>
      </p:sp>
      <p:sp>
        <p:nvSpPr>
          <p:cNvPr id="3" name="Content Placeholder 2">
            <a:extLst>
              <a:ext uri="{FF2B5EF4-FFF2-40B4-BE49-F238E27FC236}">
                <a16:creationId xmlns:a16="http://schemas.microsoft.com/office/drawing/2014/main" id="{C5033D20-3920-BB88-1180-59AA7FF4E0FE}"/>
              </a:ext>
            </a:extLst>
          </p:cNvPr>
          <p:cNvSpPr>
            <a:spLocks noGrp="1"/>
          </p:cNvSpPr>
          <p:nvPr>
            <p:ph idx="1"/>
          </p:nvPr>
        </p:nvSpPr>
        <p:spPr>
          <a:xfrm>
            <a:off x="1066799" y="2359742"/>
            <a:ext cx="6393825" cy="3797297"/>
          </a:xfrm>
          <a:solidFill>
            <a:schemeClr val="bg1"/>
          </a:solidFill>
        </p:spPr>
        <p:txBody>
          <a:bodyPr>
            <a:normAutofit/>
          </a:bodyPr>
          <a:lstStyle/>
          <a:p>
            <a:pPr marL="0" indent="0">
              <a:lnSpc>
                <a:spcPct val="107000"/>
              </a:lnSpc>
              <a:spcAft>
                <a:spcPts val="800"/>
              </a:spcAft>
              <a:buNone/>
            </a:pPr>
            <a:r>
              <a:rPr lang="en-US" sz="1600" kern="100" dirty="0">
                <a:latin typeface="Calibri" panose="020F0502020204030204" pitchFamily="34" charset="0"/>
                <a:ea typeface="Calibri" panose="020F0502020204030204" pitchFamily="34" charset="0"/>
                <a:cs typeface="Times New Roman" panose="02020603050405020304" pitchFamily="18" charset="0"/>
              </a:rPr>
              <a:t>The project delved into the intricacies of customer churn analysis within the banking sector. We gained valuable insights into </a:t>
            </a:r>
            <a:r>
              <a:rPr lang="en-US" sz="1600" b="1" kern="100" dirty="0">
                <a:latin typeface="Calibri" panose="020F0502020204030204" pitchFamily="34" charset="0"/>
                <a:ea typeface="Calibri" panose="020F0502020204030204" pitchFamily="34" charset="0"/>
                <a:cs typeface="Times New Roman" panose="02020603050405020304" pitchFamily="18" charset="0"/>
              </a:rPr>
              <a:t>customer behaviors</a:t>
            </a:r>
            <a:r>
              <a:rPr lang="en-US" sz="1600" kern="100" dirty="0">
                <a:latin typeface="Calibri" panose="020F0502020204030204" pitchFamily="34" charset="0"/>
                <a:ea typeface="Calibri" panose="020F0502020204030204" pitchFamily="34" charset="0"/>
                <a:cs typeface="Times New Roman" panose="02020603050405020304" pitchFamily="18" charset="0"/>
              </a:rPr>
              <a:t>, </a:t>
            </a:r>
            <a:r>
              <a:rPr lang="en-US" sz="1600" b="1" kern="100" dirty="0">
                <a:latin typeface="Calibri" panose="020F0502020204030204" pitchFamily="34" charset="0"/>
                <a:ea typeface="Calibri" panose="020F0502020204030204" pitchFamily="34" charset="0"/>
                <a:cs typeface="Times New Roman" panose="02020603050405020304" pitchFamily="18" charset="0"/>
              </a:rPr>
              <a:t>risk factors</a:t>
            </a:r>
            <a:r>
              <a:rPr lang="en-US" sz="1600" kern="100" dirty="0">
                <a:latin typeface="Calibri" panose="020F0502020204030204" pitchFamily="34" charset="0"/>
                <a:ea typeface="Calibri" panose="020F0502020204030204" pitchFamily="34" charset="0"/>
                <a:cs typeface="Times New Roman" panose="02020603050405020304" pitchFamily="18" charset="0"/>
              </a:rPr>
              <a:t>, and </a:t>
            </a:r>
            <a:r>
              <a:rPr lang="en-US" sz="1600" b="1" kern="100" dirty="0">
                <a:latin typeface="Calibri" panose="020F0502020204030204" pitchFamily="34" charset="0"/>
                <a:ea typeface="Calibri" panose="020F0502020204030204" pitchFamily="34" charset="0"/>
                <a:cs typeface="Times New Roman" panose="02020603050405020304" pitchFamily="18" charset="0"/>
              </a:rPr>
              <a:t>market trends</a:t>
            </a:r>
            <a:r>
              <a:rPr lang="en-US" sz="1600" kern="100" dirty="0">
                <a:latin typeface="Calibri" panose="020F0502020204030204" pitchFamily="34" charset="0"/>
                <a:ea typeface="Calibri" panose="020F0502020204030204" pitchFamily="34" charset="0"/>
                <a:cs typeface="Times New Roman" panose="02020603050405020304" pitchFamily="18" charset="0"/>
              </a:rPr>
              <a:t>. We identified key metrics such as churn rates, customer demographics, and product usage patterns, enabling us to formulate </a:t>
            </a:r>
            <a:r>
              <a:rPr lang="en-US" sz="1600" b="1" kern="100" dirty="0">
                <a:latin typeface="Calibri" panose="020F0502020204030204" pitchFamily="34" charset="0"/>
                <a:ea typeface="Calibri" panose="020F0502020204030204" pitchFamily="34" charset="0"/>
                <a:cs typeface="Times New Roman" panose="02020603050405020304" pitchFamily="18" charset="0"/>
              </a:rPr>
              <a:t>data-driven strategies for customer retention and acquisition. </a:t>
            </a:r>
          </a:p>
          <a:p>
            <a:pPr marL="0" indent="0">
              <a:lnSpc>
                <a:spcPct val="107000"/>
              </a:lnSpc>
              <a:spcAft>
                <a:spcPts val="800"/>
              </a:spcAft>
              <a:buNone/>
            </a:pPr>
            <a:r>
              <a:rPr lang="en-US" sz="1600" kern="100" dirty="0">
                <a:latin typeface="Calibri" panose="020F0502020204030204" pitchFamily="34" charset="0"/>
                <a:ea typeface="Calibri" panose="020F0502020204030204" pitchFamily="34" charset="0"/>
                <a:cs typeface="Times New Roman" panose="02020603050405020304" pitchFamily="18" charset="0"/>
              </a:rPr>
              <a:t>However, it's crucial to note that customer churn is a complex phenomenon influenced by various factors beyond the scope of our dataset, such as customer experiences, market competition, and economic conditions. Therefore, while our analysis provides valuable insights, a holistic approach incorporating </a:t>
            </a:r>
            <a:r>
              <a:rPr lang="en-US" sz="1600" b="1" kern="100" dirty="0">
                <a:latin typeface="Calibri" panose="020F0502020204030204" pitchFamily="34" charset="0"/>
                <a:ea typeface="Calibri" panose="020F0502020204030204" pitchFamily="34" charset="0"/>
                <a:cs typeface="Times New Roman" panose="02020603050405020304" pitchFamily="18" charset="0"/>
              </a:rPr>
              <a:t>customer feedback, qualitative data analysis, and continuous monitoring </a:t>
            </a:r>
            <a:r>
              <a:rPr lang="en-US" sz="1600" kern="100" dirty="0">
                <a:latin typeface="Calibri" panose="020F0502020204030204" pitchFamily="34" charset="0"/>
                <a:ea typeface="Calibri" panose="020F0502020204030204" pitchFamily="34" charset="0"/>
                <a:cs typeface="Times New Roman" panose="02020603050405020304" pitchFamily="18" charset="0"/>
              </a:rPr>
              <a:t>is essential for sustained success in reducing churn and </a:t>
            </a:r>
            <a:r>
              <a:rPr lang="en-US" sz="1600" b="1" kern="100" dirty="0">
                <a:latin typeface="Calibri" panose="020F0502020204030204" pitchFamily="34" charset="0"/>
                <a:ea typeface="Calibri" panose="020F0502020204030204" pitchFamily="34" charset="0"/>
                <a:cs typeface="Times New Roman" panose="02020603050405020304" pitchFamily="18" charset="0"/>
              </a:rPr>
              <a:t>enhancing customer satisfaction.</a:t>
            </a:r>
          </a:p>
          <a:p>
            <a:pPr marL="0" indent="0" fontAlgn="base">
              <a:lnSpc>
                <a:spcPct val="110000"/>
              </a:lnSpc>
              <a:buNone/>
            </a:pPr>
            <a:endParaRPr lang="en-US" altLang="en-US" sz="1600" b="1"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4" descr="5+ Thousand Conclusion Presentation Royalty-Free Images, Stock Photos &amp;  Pictures | Shutterstock">
            <a:extLst>
              <a:ext uri="{FF2B5EF4-FFF2-40B4-BE49-F238E27FC236}">
                <a16:creationId xmlns:a16="http://schemas.microsoft.com/office/drawing/2014/main" id="{7BABE306-59C9-698E-F238-300F94650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4977" y="2627312"/>
            <a:ext cx="3822940" cy="2427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163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174658" y="3032918"/>
            <a:ext cx="5055698" cy="1325563"/>
          </a:xfrm>
        </p:spPr>
        <p:txBody>
          <a:bodyPr/>
          <a:lstStyle/>
          <a:p>
            <a:r>
              <a:rPr lang="en-US" sz="4000" dirty="0">
                <a:solidFill>
                  <a:schemeClr val="tx1"/>
                </a:solidFill>
              </a:rPr>
              <a:t>Thank you</a:t>
            </a:r>
          </a:p>
        </p:txBody>
      </p:sp>
      <p:pic>
        <p:nvPicPr>
          <p:cNvPr id="14" name="Picture Placeholder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3"/>
          <a:srcRect/>
          <a:stretch/>
        </p:blipFill>
        <p:spPr/>
      </p:pic>
      <p:pic>
        <p:nvPicPr>
          <p:cNvPr id="16" name="Picture Placeholder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a:srcRect l="13037" t="2556" r="-1334" b="15707"/>
          <a:stretch/>
        </p:blipFill>
        <p:spPr>
          <a:xfrm>
            <a:off x="2754948" y="2502098"/>
            <a:ext cx="1465840" cy="1193602"/>
          </a:xfrm>
          <a:blipFill>
            <a:blip r:embed="rId5">
              <a:extLst>
                <a:ext uri="{96DAC541-7B7A-43D3-8B79-37D633B846F1}">
                  <asvg:svgBlip xmlns:asvg="http://schemas.microsoft.com/office/drawing/2016/SVG/main" r:embed="rId6"/>
                </a:ext>
              </a:extLst>
            </a:blip>
            <a:stretch>
              <a:fillRect l="-36000" r="-36000"/>
            </a:stretch>
          </a: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7" cstate="print">
            <a:extLst>
              <a:ext uri="{28A0092B-C50C-407E-A947-70E740481C1C}">
                <a14:useLocalDpi xmlns:a14="http://schemas.microsoft.com/office/drawing/2010/main"/>
              </a:ext>
            </a:extLst>
          </a:blip>
          <a:srcRect/>
          <a:stretch/>
        </p:blipFill>
        <p:spPr/>
      </p:pic>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8"/>
          <a:srcRect/>
          <a:stretch/>
        </p:blipFill>
        <p:spPr/>
      </p:pic>
      <p:pic>
        <p:nvPicPr>
          <p:cNvPr id="6148" name="Picture 4" descr="Creative Purple Thank You PowerPoint Slide - SlideModel">
            <a:extLst>
              <a:ext uri="{FF2B5EF4-FFF2-40B4-BE49-F238E27FC236}">
                <a16:creationId xmlns:a16="http://schemas.microsoft.com/office/drawing/2014/main" id="{54D62616-BE7F-FC5C-46A9-4F5048115C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BAD8-6ECC-7EB6-83C6-0AABAD4D3D2B}"/>
              </a:ext>
            </a:extLst>
          </p:cNvPr>
          <p:cNvSpPr>
            <a:spLocks noGrp="1"/>
          </p:cNvSpPr>
          <p:nvPr>
            <p:ph type="title"/>
          </p:nvPr>
        </p:nvSpPr>
        <p:spPr/>
        <p:txBody>
          <a:bodyPr/>
          <a:lstStyle/>
          <a:p>
            <a:r>
              <a:rPr lang="en-US" sz="4000" dirty="0"/>
              <a:t>Introduction</a:t>
            </a:r>
            <a:endParaRPr lang="en-IN" sz="4000" dirty="0"/>
          </a:p>
        </p:txBody>
      </p:sp>
      <p:sp>
        <p:nvSpPr>
          <p:cNvPr id="3" name="Content Placeholder 2">
            <a:extLst>
              <a:ext uri="{FF2B5EF4-FFF2-40B4-BE49-F238E27FC236}">
                <a16:creationId xmlns:a16="http://schemas.microsoft.com/office/drawing/2014/main" id="{C22FE3CA-9F36-6E5F-7E47-AF53C910E5E7}"/>
              </a:ext>
            </a:extLst>
          </p:cNvPr>
          <p:cNvSpPr>
            <a:spLocks noGrp="1"/>
          </p:cNvSpPr>
          <p:nvPr>
            <p:ph idx="1"/>
          </p:nvPr>
        </p:nvSpPr>
        <p:spPr>
          <a:xfrm>
            <a:off x="208344" y="2500133"/>
            <a:ext cx="7870785" cy="4155310"/>
          </a:xfrm>
          <a:solidFill>
            <a:schemeClr val="bg1"/>
          </a:solidFill>
        </p:spPr>
        <p:txBody>
          <a:bodyPr>
            <a:normAutofit fontScale="92500" lnSpcReduction="10000"/>
          </a:bodyPr>
          <a:lstStyle/>
          <a:p>
            <a:pPr>
              <a:lnSpc>
                <a:spcPct val="107000"/>
              </a:lnSpc>
              <a:spcAft>
                <a:spcPts val="800"/>
              </a:spcAft>
            </a:pPr>
            <a:r>
              <a:rPr lang="en-IN" kern="100" dirty="0">
                <a:latin typeface="Calibri" panose="020F0502020204030204" pitchFamily="34" charset="0"/>
                <a:ea typeface="Calibri" panose="020F0502020204030204" pitchFamily="34" charset="0"/>
                <a:cs typeface="Times New Roman" panose="02020603050405020304" pitchFamily="18" charset="0"/>
              </a:rPr>
              <a:t>Welcome to the presentation of this analysis project, which aims to improve the bank's retention strategy by better understanding customer behaviour. </a:t>
            </a:r>
            <a:r>
              <a:rPr lang="en-US" kern="100" dirty="0">
                <a:latin typeface="Calibri" panose="020F0502020204030204" pitchFamily="34" charset="0"/>
                <a:ea typeface="Calibri" panose="020F0502020204030204" pitchFamily="34" charset="0"/>
                <a:cs typeface="Times New Roman" panose="02020603050405020304" pitchFamily="18" charset="0"/>
              </a:rPr>
              <a:t>This project focuses on analyzing various aspects of customer interactions, financial behaviors, and demographic trends to derive actionable insights. By exploring the customer churn patterns, spending habits, and response to marketing initiatives, I aimed to develop strategies that not only retain existing customers but also attract new ones.</a:t>
            </a:r>
            <a:endParaRPr lang="en-IN"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kern="100" dirty="0">
                <a:latin typeface="Calibri" panose="020F0502020204030204" pitchFamily="34" charset="0"/>
                <a:ea typeface="Calibri" panose="020F0502020204030204" pitchFamily="34" charset="0"/>
                <a:cs typeface="Times New Roman" panose="02020603050405020304" pitchFamily="18" charset="0"/>
              </a:rPr>
              <a:t>The project utilizes a robust dataset encompassing customer information, transaction details, credit scores, and demographic profiles. Through advanced analytics and visualization techniques, I have uncovered valuable insights that will guide in making data-driven decisions to optimize customer satisfaction and business growth.</a:t>
            </a:r>
          </a:p>
          <a:p>
            <a:pPr>
              <a:lnSpc>
                <a:spcPct val="107000"/>
              </a:lnSpc>
              <a:spcAft>
                <a:spcPts val="800"/>
              </a:spcAft>
            </a:pPr>
            <a:r>
              <a:rPr lang="en-US" kern="100" dirty="0">
                <a:latin typeface="Calibri" panose="020F0502020204030204" pitchFamily="34" charset="0"/>
                <a:ea typeface="Calibri" panose="020F0502020204030204" pitchFamily="34" charset="0"/>
                <a:cs typeface="Times New Roman" panose="02020603050405020304" pitchFamily="18" charset="0"/>
              </a:rPr>
              <a:t>Let's dive into the details of our data journey and explore the insights that will drive into the strategic initiatives going forward. </a:t>
            </a:r>
          </a:p>
          <a:p>
            <a:endParaRPr lang="en-IN" dirty="0"/>
          </a:p>
        </p:txBody>
      </p:sp>
      <p:pic>
        <p:nvPicPr>
          <p:cNvPr id="4" name="Picture placeholder 29">
            <a:extLst>
              <a:ext uri="{FF2B5EF4-FFF2-40B4-BE49-F238E27FC236}">
                <a16:creationId xmlns:a16="http://schemas.microsoft.com/office/drawing/2014/main" id="{4F3B8F1F-ACA1-9B81-5724-FBEA7EE3323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
                    </a14:imgEffect>
                    <a14:imgEffect>
                      <a14:brightnessContrast bright="-12000"/>
                    </a14:imgEffect>
                  </a14:imgLayer>
                </a14:imgProps>
              </a:ext>
            </a:extLst>
          </a:blip>
          <a:srcRect l="21015" r="21015"/>
          <a:stretch/>
        </p:blipFill>
        <p:spPr>
          <a:xfrm>
            <a:off x="8403221" y="2337885"/>
            <a:ext cx="3224636" cy="3708344"/>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effectLst>
            <a:outerShdw blurRad="50800" dist="50800" dir="5400000" algn="ctr" rotWithShape="0">
              <a:srgbClr val="000000">
                <a:alpha val="70000"/>
              </a:srgbClr>
            </a:outerShdw>
          </a:effectLst>
        </p:spPr>
      </p:pic>
    </p:spTree>
    <p:extLst>
      <p:ext uri="{BB962C8B-B14F-4D97-AF65-F5344CB8AC3E}">
        <p14:creationId xmlns:p14="http://schemas.microsoft.com/office/powerpoint/2010/main" val="3134521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a:extLst>
            <a:ext uri="{FF2B5EF4-FFF2-40B4-BE49-F238E27FC236}">
              <a16:creationId xmlns:a16="http://schemas.microsoft.com/office/drawing/2014/main" id="{6C56AB84-5779-75E7-0F76-30EE6016BA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364891-AE70-780E-F8B4-B3CDA6161F45}"/>
              </a:ext>
            </a:extLst>
          </p:cNvPr>
          <p:cNvSpPr>
            <a:spLocks noGrp="1"/>
          </p:cNvSpPr>
          <p:nvPr>
            <p:ph type="title"/>
          </p:nvPr>
        </p:nvSpPr>
        <p:spPr/>
        <p:txBody>
          <a:bodyPr/>
          <a:lstStyle/>
          <a:p>
            <a:r>
              <a:rPr lang="en-US" sz="4000" dirty="0"/>
              <a:t>Problem Statement</a:t>
            </a:r>
            <a:endParaRPr lang="en-IN" sz="4000" dirty="0"/>
          </a:p>
        </p:txBody>
      </p:sp>
      <p:sp>
        <p:nvSpPr>
          <p:cNvPr id="3" name="Content Placeholder 2">
            <a:extLst>
              <a:ext uri="{FF2B5EF4-FFF2-40B4-BE49-F238E27FC236}">
                <a16:creationId xmlns:a16="http://schemas.microsoft.com/office/drawing/2014/main" id="{69654956-C4BB-AA24-C901-C5DF271E67D8}"/>
              </a:ext>
            </a:extLst>
          </p:cNvPr>
          <p:cNvSpPr>
            <a:spLocks noGrp="1"/>
          </p:cNvSpPr>
          <p:nvPr>
            <p:ph idx="1"/>
          </p:nvPr>
        </p:nvSpPr>
        <p:spPr>
          <a:xfrm>
            <a:off x="1140609" y="2631847"/>
            <a:ext cx="6528122" cy="3020991"/>
          </a:xfrm>
          <a:solidFill>
            <a:schemeClr val="bg1"/>
          </a:solidFill>
        </p:spPr>
        <p:txBody>
          <a:bodyPr>
            <a:normAutofit/>
          </a:bodyPr>
          <a:lstStyle/>
          <a:p>
            <a:pPr>
              <a:lnSpc>
                <a:spcPct val="107000"/>
              </a:lnSpc>
              <a:spcAft>
                <a:spcPts val="800"/>
              </a:spcAft>
            </a:pPr>
            <a:endParaRPr lang="en-US" sz="17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700" kern="100" dirty="0">
                <a:latin typeface="Calibri" panose="020F0502020204030204" pitchFamily="34" charset="0"/>
                <a:ea typeface="Calibri" panose="020F0502020204030204" pitchFamily="34" charset="0"/>
                <a:cs typeface="Times New Roman" panose="02020603050405020304" pitchFamily="18" charset="0"/>
              </a:rPr>
              <a:t>You are an analytical CRM (Customer Relationship Management) specialist hired by a bank to extract meaningful insights from various customer-related datasets. The bank aims to reduce customer churn, improve service delivery, and enhance customer satisfaction. They have provided you with datasets including customer demographics, transaction details, customer exit information, and active customer profiles.</a:t>
            </a:r>
            <a:endParaRPr lang="en-IN" sz="1700"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Hexagon 6">
            <a:extLst>
              <a:ext uri="{FF2B5EF4-FFF2-40B4-BE49-F238E27FC236}">
                <a16:creationId xmlns:a16="http://schemas.microsoft.com/office/drawing/2014/main" id="{A7D801A5-D0B5-2D36-18F8-568EB16934DE}"/>
              </a:ext>
            </a:extLst>
          </p:cNvPr>
          <p:cNvSpPr/>
          <p:nvPr/>
        </p:nvSpPr>
        <p:spPr>
          <a:xfrm rot="16200000">
            <a:off x="7891419" y="2648086"/>
            <a:ext cx="3738367" cy="3142025"/>
          </a:xfrm>
          <a:prstGeom prst="hexagon">
            <a:avLst/>
          </a:prstGeom>
          <a:blipFill dpi="0" rotWithShape="0">
            <a:blip r:embed="rId2"/>
            <a:srcRect/>
            <a:stretch>
              <a:fillRect l="-36000" r="-36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0157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a:extLst>
            <a:ext uri="{FF2B5EF4-FFF2-40B4-BE49-F238E27FC236}">
              <a16:creationId xmlns:a16="http://schemas.microsoft.com/office/drawing/2014/main" id="{2D906659-4971-E88F-D03F-C59959CD7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714426-CF23-1606-8547-53C429FFB952}"/>
              </a:ext>
            </a:extLst>
          </p:cNvPr>
          <p:cNvSpPr>
            <a:spLocks noGrp="1"/>
          </p:cNvSpPr>
          <p:nvPr>
            <p:ph type="title"/>
          </p:nvPr>
        </p:nvSpPr>
        <p:spPr/>
        <p:txBody>
          <a:bodyPr/>
          <a:lstStyle/>
          <a:p>
            <a:r>
              <a:rPr lang="en-US" sz="4000" dirty="0"/>
              <a:t>Data Description </a:t>
            </a:r>
            <a:endParaRPr lang="en-IN" sz="4000" dirty="0"/>
          </a:p>
        </p:txBody>
      </p:sp>
      <p:sp>
        <p:nvSpPr>
          <p:cNvPr id="3" name="Content Placeholder 2">
            <a:extLst>
              <a:ext uri="{FF2B5EF4-FFF2-40B4-BE49-F238E27FC236}">
                <a16:creationId xmlns:a16="http://schemas.microsoft.com/office/drawing/2014/main" id="{74EEF6E7-B9CC-A50B-BB5D-138530F67B32}"/>
              </a:ext>
            </a:extLst>
          </p:cNvPr>
          <p:cNvSpPr>
            <a:spLocks noGrp="1"/>
          </p:cNvSpPr>
          <p:nvPr>
            <p:ph idx="1"/>
          </p:nvPr>
        </p:nvSpPr>
        <p:spPr>
          <a:xfrm>
            <a:off x="1140609" y="2631847"/>
            <a:ext cx="6528122" cy="3020991"/>
          </a:xfrm>
          <a:solidFill>
            <a:schemeClr val="bg1"/>
          </a:solidFill>
        </p:spPr>
        <p:txBody>
          <a:bodyPr>
            <a:normAutofit fontScale="62500" lnSpcReduction="20000"/>
          </a:bodyPr>
          <a:lstStyle/>
          <a:p>
            <a:pPr lvl="0">
              <a:lnSpc>
                <a:spcPct val="110000"/>
              </a:lnSpc>
            </a:pPr>
            <a:r>
              <a:rPr lang="en-GB" sz="2200" kern="100" dirty="0">
                <a:latin typeface="Calibri" panose="020F0502020204030204" pitchFamily="34" charset="0"/>
                <a:ea typeface="Calibri" panose="020F0502020204030204" pitchFamily="34" charset="0"/>
                <a:cs typeface="Times New Roman" panose="02020603050405020304" pitchFamily="18" charset="0"/>
                <a:sym typeface="Lato"/>
              </a:rPr>
              <a:t>Row Number: The row number in the dataset, likely used for reference or indexing.</a:t>
            </a:r>
          </a:p>
          <a:p>
            <a:pPr>
              <a:lnSpc>
                <a:spcPct val="110000"/>
              </a:lnSpc>
            </a:pPr>
            <a:r>
              <a:rPr lang="en-GB" sz="2200" kern="100" dirty="0">
                <a:latin typeface="Calibri" panose="020F0502020204030204" pitchFamily="34" charset="0"/>
                <a:ea typeface="Calibri" panose="020F0502020204030204" pitchFamily="34" charset="0"/>
                <a:cs typeface="Times New Roman" panose="02020603050405020304" pitchFamily="18" charset="0"/>
                <a:sym typeface="Lato"/>
              </a:rPr>
              <a:t>Customer Id: A unique identifier for each customer.</a:t>
            </a:r>
          </a:p>
          <a:p>
            <a:pPr>
              <a:lnSpc>
                <a:spcPct val="110000"/>
              </a:lnSpc>
            </a:pPr>
            <a:r>
              <a:rPr lang="en-GB" sz="2200" kern="100" dirty="0">
                <a:latin typeface="Calibri" panose="020F0502020204030204" pitchFamily="34" charset="0"/>
                <a:ea typeface="Calibri" panose="020F0502020204030204" pitchFamily="34" charset="0"/>
                <a:cs typeface="Times New Roman" panose="02020603050405020304" pitchFamily="18" charset="0"/>
                <a:sym typeface="Lato"/>
              </a:rPr>
              <a:t>Credit Score: A numerical representation of the customer's creditworthiness.</a:t>
            </a:r>
          </a:p>
          <a:p>
            <a:pPr>
              <a:lnSpc>
                <a:spcPct val="110000"/>
              </a:lnSpc>
            </a:pPr>
            <a:r>
              <a:rPr lang="en-GB" sz="2200" kern="100" dirty="0">
                <a:latin typeface="Calibri" panose="020F0502020204030204" pitchFamily="34" charset="0"/>
                <a:ea typeface="Calibri" panose="020F0502020204030204" pitchFamily="34" charset="0"/>
                <a:cs typeface="Times New Roman" panose="02020603050405020304" pitchFamily="18" charset="0"/>
                <a:sym typeface="Lato"/>
              </a:rPr>
              <a:t>Geography ID: A numerical identifier that likely corresponds to a geographical location, such as a country or region.</a:t>
            </a:r>
          </a:p>
          <a:p>
            <a:pPr>
              <a:lnSpc>
                <a:spcPct val="110000"/>
              </a:lnSpc>
            </a:pPr>
            <a:r>
              <a:rPr lang="en-GB" sz="2200" kern="100" dirty="0">
                <a:latin typeface="Calibri" panose="020F0502020204030204" pitchFamily="34" charset="0"/>
                <a:ea typeface="Calibri" panose="020F0502020204030204" pitchFamily="34" charset="0"/>
                <a:cs typeface="Times New Roman" panose="02020603050405020304" pitchFamily="18" charset="0"/>
                <a:sym typeface="Lato"/>
              </a:rPr>
              <a:t>Gender ID: A numerical identifier for the customer's gender, where for example, '1' could represent male and '2' could represent female.</a:t>
            </a:r>
          </a:p>
          <a:p>
            <a:pPr>
              <a:lnSpc>
                <a:spcPct val="110000"/>
              </a:lnSpc>
            </a:pPr>
            <a:r>
              <a:rPr lang="en-GB" sz="2200" kern="100" dirty="0">
                <a:latin typeface="Calibri" panose="020F0502020204030204" pitchFamily="34" charset="0"/>
                <a:ea typeface="Calibri" panose="020F0502020204030204" pitchFamily="34" charset="0"/>
                <a:cs typeface="Times New Roman" panose="02020603050405020304" pitchFamily="18" charset="0"/>
                <a:sym typeface="Lato"/>
              </a:rPr>
              <a:t>Age: The age of the customer.</a:t>
            </a:r>
          </a:p>
          <a:p>
            <a:pPr>
              <a:lnSpc>
                <a:spcPct val="110000"/>
              </a:lnSpc>
            </a:pPr>
            <a:r>
              <a:rPr lang="en-GB" sz="2200" kern="100" dirty="0">
                <a:latin typeface="Calibri" panose="020F0502020204030204" pitchFamily="34" charset="0"/>
                <a:ea typeface="Calibri" panose="020F0502020204030204" pitchFamily="34" charset="0"/>
                <a:cs typeface="Times New Roman" panose="02020603050405020304" pitchFamily="18" charset="0"/>
                <a:sym typeface="Lato"/>
              </a:rPr>
              <a:t>Tenure: The number of years the customer has been with the bank. </a:t>
            </a:r>
          </a:p>
          <a:p>
            <a:pPr>
              <a:lnSpc>
                <a:spcPct val="110000"/>
              </a:lnSpc>
            </a:pPr>
            <a:r>
              <a:rPr lang="en-GB" sz="2200" kern="100" dirty="0">
                <a:latin typeface="Calibri" panose="020F0502020204030204" pitchFamily="34" charset="0"/>
                <a:ea typeface="Calibri" panose="020F0502020204030204" pitchFamily="34" charset="0"/>
                <a:cs typeface="Times New Roman" panose="02020603050405020304" pitchFamily="18" charset="0"/>
                <a:sym typeface="Lato"/>
              </a:rPr>
              <a:t>Balance: Current balance in the customer's account.</a:t>
            </a:r>
          </a:p>
          <a:p>
            <a:pPr>
              <a:lnSpc>
                <a:spcPct val="107000"/>
              </a:lnSpc>
              <a:spcAft>
                <a:spcPts val="800"/>
              </a:spcAft>
              <a:buFont typeface="Wingdings" panose="05000000000000000000" pitchFamily="2" charset="2"/>
              <a:buChar char="Ø"/>
            </a:pPr>
            <a:endParaRPr lang="en-IN" sz="17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Hexagon 11">
            <a:extLst>
              <a:ext uri="{FF2B5EF4-FFF2-40B4-BE49-F238E27FC236}">
                <a16:creationId xmlns:a16="http://schemas.microsoft.com/office/drawing/2014/main" id="{BC0C6231-278F-A505-5ACC-CAD540DD33FB}"/>
              </a:ext>
            </a:extLst>
          </p:cNvPr>
          <p:cNvSpPr/>
          <p:nvPr/>
        </p:nvSpPr>
        <p:spPr>
          <a:xfrm rot="16200000">
            <a:off x="8292888" y="2774046"/>
            <a:ext cx="3246958" cy="2962560"/>
          </a:xfrm>
          <a:prstGeom prst="hexagon">
            <a:avLst/>
          </a:prstGeom>
          <a:blipFill dpi="0" rotWithShape="0">
            <a:blip r:embed="rId2"/>
            <a:srcRect/>
            <a:stretch>
              <a:fillRect l="-36000" r="-36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64663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a:extLst>
            <a:ext uri="{FF2B5EF4-FFF2-40B4-BE49-F238E27FC236}">
              <a16:creationId xmlns:a16="http://schemas.microsoft.com/office/drawing/2014/main" id="{5E839398-599F-8AA2-6989-7A39D26326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B3B999-6E5C-2378-7BF3-7B8BFBE0BA8C}"/>
              </a:ext>
            </a:extLst>
          </p:cNvPr>
          <p:cNvSpPr>
            <a:spLocks noGrp="1"/>
          </p:cNvSpPr>
          <p:nvPr>
            <p:ph type="title"/>
          </p:nvPr>
        </p:nvSpPr>
        <p:spPr/>
        <p:txBody>
          <a:bodyPr/>
          <a:lstStyle/>
          <a:p>
            <a:r>
              <a:rPr lang="en-US" sz="4000" dirty="0"/>
              <a:t>Data Description </a:t>
            </a:r>
            <a:endParaRPr lang="en-IN" sz="4000" dirty="0"/>
          </a:p>
        </p:txBody>
      </p:sp>
      <p:sp>
        <p:nvSpPr>
          <p:cNvPr id="3" name="Content Placeholder 2">
            <a:extLst>
              <a:ext uri="{FF2B5EF4-FFF2-40B4-BE49-F238E27FC236}">
                <a16:creationId xmlns:a16="http://schemas.microsoft.com/office/drawing/2014/main" id="{65682093-8B04-FA7C-1C6E-36F605E51004}"/>
              </a:ext>
            </a:extLst>
          </p:cNvPr>
          <p:cNvSpPr>
            <a:spLocks noGrp="1"/>
          </p:cNvSpPr>
          <p:nvPr>
            <p:ph idx="1"/>
          </p:nvPr>
        </p:nvSpPr>
        <p:spPr>
          <a:xfrm>
            <a:off x="1140609" y="2631847"/>
            <a:ext cx="6528122" cy="3020991"/>
          </a:xfrm>
          <a:solidFill>
            <a:schemeClr val="bg1"/>
          </a:solidFill>
        </p:spPr>
        <p:txBody>
          <a:bodyPr>
            <a:normAutofit fontScale="62500" lnSpcReduction="20000"/>
          </a:bodyPr>
          <a:lstStyle/>
          <a:p>
            <a:pPr lvl="0">
              <a:lnSpc>
                <a:spcPct val="110000"/>
              </a:lnSpc>
            </a:pPr>
            <a:r>
              <a:rPr lang="en-GB" sz="2400" kern="100" dirty="0">
                <a:latin typeface="Calibri" panose="020F0502020204030204" pitchFamily="34" charset="0"/>
                <a:ea typeface="Calibri" panose="020F0502020204030204" pitchFamily="34" charset="0"/>
                <a:cs typeface="Times New Roman" panose="02020603050405020304" pitchFamily="18" charset="0"/>
                <a:sym typeface="Lato"/>
              </a:rPr>
              <a:t>Num Of Products: refers to the number of products that a customer has purchased through the bank. </a:t>
            </a:r>
          </a:p>
          <a:p>
            <a:pPr lvl="0">
              <a:lnSpc>
                <a:spcPct val="110000"/>
              </a:lnSpc>
            </a:pPr>
            <a:r>
              <a:rPr lang="en-GB" sz="2400" kern="100" dirty="0">
                <a:latin typeface="Calibri" panose="020F0502020204030204" pitchFamily="34" charset="0"/>
                <a:ea typeface="Calibri" panose="020F0502020204030204" pitchFamily="34" charset="0"/>
                <a:cs typeface="Times New Roman" panose="02020603050405020304" pitchFamily="18" charset="0"/>
                <a:sym typeface="Lato"/>
              </a:rPr>
              <a:t>Has Cr Card: denotes whether or not a customer has a credit card. This column is also relevant, since people with a credit card are less likely to leave the bank. </a:t>
            </a:r>
          </a:p>
          <a:p>
            <a:pPr lvl="0">
              <a:lnSpc>
                <a:spcPct val="110000"/>
              </a:lnSpc>
            </a:pPr>
            <a:r>
              <a:rPr lang="en-GB" sz="2400" kern="100" dirty="0">
                <a:latin typeface="Calibri" panose="020F0502020204030204" pitchFamily="34" charset="0"/>
                <a:ea typeface="Calibri" panose="020F0502020204030204" pitchFamily="34" charset="0"/>
                <a:cs typeface="Times New Roman" panose="02020603050405020304" pitchFamily="18" charset="0"/>
                <a:sym typeface="Lato"/>
              </a:rPr>
              <a:t>Is Active Member: active customers are less likely to leave the bank (as per the criteria defined by the bank for identifying the activeness). </a:t>
            </a:r>
          </a:p>
          <a:p>
            <a:pPr lvl="0">
              <a:lnSpc>
                <a:spcPct val="110000"/>
              </a:lnSpc>
            </a:pPr>
            <a:r>
              <a:rPr lang="en-GB" sz="2400" kern="100" dirty="0">
                <a:latin typeface="Calibri" panose="020F0502020204030204" pitchFamily="34" charset="0"/>
                <a:ea typeface="Calibri" panose="020F0502020204030204" pitchFamily="34" charset="0"/>
                <a:cs typeface="Times New Roman" panose="02020603050405020304" pitchFamily="18" charset="0"/>
                <a:sym typeface="Lato"/>
              </a:rPr>
              <a:t>Estimated Salary: as with balance, people with lower salaries are more likely to leave the bank compared to those with higher salaries.</a:t>
            </a:r>
          </a:p>
          <a:p>
            <a:pPr lvl="0">
              <a:lnSpc>
                <a:spcPct val="110000"/>
              </a:lnSpc>
            </a:pPr>
            <a:r>
              <a:rPr lang="en-GB" sz="2400" kern="100" dirty="0">
                <a:latin typeface="Calibri" panose="020F0502020204030204" pitchFamily="34" charset="0"/>
                <a:ea typeface="Calibri" panose="020F0502020204030204" pitchFamily="34" charset="0"/>
                <a:cs typeface="Times New Roman" panose="02020603050405020304" pitchFamily="18" charset="0"/>
                <a:sym typeface="Lato"/>
              </a:rPr>
              <a:t>Exited: whether or not the customer left the bank.	</a:t>
            </a:r>
          </a:p>
          <a:p>
            <a:pPr lvl="0">
              <a:lnSpc>
                <a:spcPct val="110000"/>
              </a:lnSpc>
            </a:pPr>
            <a:r>
              <a:rPr lang="en-GB" sz="2400" kern="100" dirty="0">
                <a:latin typeface="Calibri" panose="020F0502020204030204" pitchFamily="34" charset="0"/>
                <a:ea typeface="Calibri" panose="020F0502020204030204" pitchFamily="34" charset="0"/>
                <a:cs typeface="Times New Roman" panose="02020603050405020304" pitchFamily="18" charset="0"/>
                <a:sym typeface="Lato"/>
              </a:rPr>
              <a:t>Bank DOJ: date when the Customer associated/joined  with the bank.</a:t>
            </a:r>
          </a:p>
          <a:p>
            <a:pPr>
              <a:lnSpc>
                <a:spcPct val="110000"/>
              </a:lnSpc>
            </a:pPr>
            <a:endParaRPr lang="en-GB" sz="2200" kern="100" dirty="0">
              <a:latin typeface="Calibri" panose="020F0502020204030204" pitchFamily="34" charset="0"/>
              <a:ea typeface="Calibri" panose="020F0502020204030204" pitchFamily="34" charset="0"/>
              <a:cs typeface="Times New Roman" panose="02020603050405020304" pitchFamily="18" charset="0"/>
              <a:sym typeface="Lato"/>
            </a:endParaRPr>
          </a:p>
          <a:p>
            <a:pPr>
              <a:lnSpc>
                <a:spcPct val="107000"/>
              </a:lnSpc>
              <a:spcAft>
                <a:spcPts val="800"/>
              </a:spcAft>
              <a:buFont typeface="Wingdings" panose="05000000000000000000" pitchFamily="2" charset="2"/>
              <a:buChar char="Ø"/>
            </a:pPr>
            <a:endParaRPr lang="en-IN" sz="17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Hexagon 3">
            <a:extLst>
              <a:ext uri="{FF2B5EF4-FFF2-40B4-BE49-F238E27FC236}">
                <a16:creationId xmlns:a16="http://schemas.microsoft.com/office/drawing/2014/main" id="{BB0829E9-D664-DDA9-D54F-BE645843C52E}"/>
              </a:ext>
            </a:extLst>
          </p:cNvPr>
          <p:cNvSpPr/>
          <p:nvPr/>
        </p:nvSpPr>
        <p:spPr>
          <a:xfrm rot="16200000">
            <a:off x="8292888" y="2774046"/>
            <a:ext cx="3246958" cy="2962560"/>
          </a:xfrm>
          <a:prstGeom prst="hexagon">
            <a:avLst/>
          </a:prstGeom>
          <a:blipFill dpi="0" rotWithShape="0">
            <a:blip r:embed="rId2"/>
            <a:srcRect/>
            <a:stretch>
              <a:fillRect l="-36000" r="-36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1765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a:extLst>
            <a:ext uri="{FF2B5EF4-FFF2-40B4-BE49-F238E27FC236}">
              <a16:creationId xmlns:a16="http://schemas.microsoft.com/office/drawing/2014/main" id="{00F3B336-1F95-9986-1934-182825E216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6ABCE-8118-A23D-93BF-1D54F5B62D31}"/>
              </a:ext>
            </a:extLst>
          </p:cNvPr>
          <p:cNvSpPr>
            <a:spLocks noGrp="1"/>
          </p:cNvSpPr>
          <p:nvPr>
            <p:ph type="title"/>
          </p:nvPr>
        </p:nvSpPr>
        <p:spPr/>
        <p:txBody>
          <a:bodyPr/>
          <a:lstStyle/>
          <a:p>
            <a:r>
              <a:rPr lang="en-US" sz="4000" dirty="0"/>
              <a:t>Database Schema</a:t>
            </a:r>
            <a:endParaRPr lang="en-IN" sz="4000" dirty="0"/>
          </a:p>
        </p:txBody>
      </p:sp>
      <p:pic>
        <p:nvPicPr>
          <p:cNvPr id="8" name="Picture 7" descr="A screenshot of a computer">
            <a:extLst>
              <a:ext uri="{FF2B5EF4-FFF2-40B4-BE49-F238E27FC236}">
                <a16:creationId xmlns:a16="http://schemas.microsoft.com/office/drawing/2014/main" id="{E58128AC-756D-378D-ED9B-F3C377C51D6B}"/>
              </a:ext>
            </a:extLst>
          </p:cNvPr>
          <p:cNvPicPr>
            <a:picLocks noChangeAspect="1"/>
          </p:cNvPicPr>
          <p:nvPr/>
        </p:nvPicPr>
        <p:blipFill>
          <a:blip r:embed="rId2"/>
          <a:stretch>
            <a:fillRect/>
          </a:stretch>
        </p:blipFill>
        <p:spPr>
          <a:xfrm>
            <a:off x="362622" y="2372810"/>
            <a:ext cx="11513003" cy="4340505"/>
          </a:xfrm>
          <a:prstGeom prst="rect">
            <a:avLst/>
          </a:prstGeom>
        </p:spPr>
      </p:pic>
    </p:spTree>
    <p:extLst>
      <p:ext uri="{BB962C8B-B14F-4D97-AF65-F5344CB8AC3E}">
        <p14:creationId xmlns:p14="http://schemas.microsoft.com/office/powerpoint/2010/main" val="327946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a:extLst>
            <a:ext uri="{FF2B5EF4-FFF2-40B4-BE49-F238E27FC236}">
              <a16:creationId xmlns:a16="http://schemas.microsoft.com/office/drawing/2014/main" id="{7277E853-0615-EE78-C36C-6BDAACBBEC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2A721B-F85E-3BCE-1E50-70334A25FBC0}"/>
              </a:ext>
            </a:extLst>
          </p:cNvPr>
          <p:cNvSpPr>
            <a:spLocks noGrp="1"/>
          </p:cNvSpPr>
          <p:nvPr>
            <p:ph type="title"/>
          </p:nvPr>
        </p:nvSpPr>
        <p:spPr/>
        <p:txBody>
          <a:bodyPr/>
          <a:lstStyle/>
          <a:p>
            <a:r>
              <a:rPr lang="en-US" sz="4000" dirty="0"/>
              <a:t>Analytical Approach &amp; Tools</a:t>
            </a:r>
            <a:endParaRPr lang="en-IN" sz="4000" dirty="0"/>
          </a:p>
        </p:txBody>
      </p:sp>
      <p:pic>
        <p:nvPicPr>
          <p:cNvPr id="5" name="Content Placeholder 4">
            <a:extLst>
              <a:ext uri="{FF2B5EF4-FFF2-40B4-BE49-F238E27FC236}">
                <a16:creationId xmlns:a16="http://schemas.microsoft.com/office/drawing/2014/main" id="{89BD2343-709A-02EF-89C0-454E02DE5265}"/>
              </a:ext>
            </a:extLst>
          </p:cNvPr>
          <p:cNvPicPr>
            <a:picLocks noGrp="1" noChangeAspect="1"/>
          </p:cNvPicPr>
          <p:nvPr>
            <p:ph idx="1"/>
          </p:nvPr>
        </p:nvPicPr>
        <p:blipFill>
          <a:blip r:embed="rId2"/>
          <a:stretch>
            <a:fillRect/>
          </a:stretch>
        </p:blipFill>
        <p:spPr>
          <a:xfrm>
            <a:off x="1329754" y="2366929"/>
            <a:ext cx="904291" cy="485230"/>
          </a:xfrm>
          <a:prstGeom prst="snip2DiagRect">
            <a:avLst/>
          </a:prstGeom>
          <a:solidFill>
            <a:srgbClr val="FFFFFF">
              <a:shade val="85000"/>
            </a:srgbClr>
          </a:solidFill>
          <a:ln w="88900" cap="sq">
            <a:solidFill>
              <a:srgbClr val="FFFFFF"/>
            </a:solidFill>
            <a:miter lim="800000"/>
          </a:ln>
          <a:effectLst>
            <a:outerShdw blurRad="50800" dist="38100" dir="2700000" algn="tl" rotWithShape="0">
              <a:schemeClr val="bg2">
                <a:alpha val="40000"/>
              </a:schemeClr>
            </a:outerShdw>
          </a:effectLst>
          <a:scene3d>
            <a:camera prst="orthographicFront"/>
            <a:lightRig rig="twoPt" dir="t">
              <a:rot lat="0" lon="0" rev="7200000"/>
            </a:lightRig>
          </a:scene3d>
          <a:sp3d>
            <a:bevelT w="25400" h="19050"/>
            <a:contourClr>
              <a:srgbClr val="FFFFFF"/>
            </a:contourClr>
          </a:sp3d>
        </p:spPr>
      </p:pic>
      <p:sp>
        <p:nvSpPr>
          <p:cNvPr id="6" name="Text Placeholder 8">
            <a:extLst>
              <a:ext uri="{FF2B5EF4-FFF2-40B4-BE49-F238E27FC236}">
                <a16:creationId xmlns:a16="http://schemas.microsoft.com/office/drawing/2014/main" id="{C8A8ED4E-2845-C46E-A1C1-D47205D328D9}"/>
              </a:ext>
            </a:extLst>
          </p:cNvPr>
          <p:cNvSpPr txBox="1">
            <a:spLocks/>
          </p:cNvSpPr>
          <p:nvPr/>
        </p:nvSpPr>
        <p:spPr>
          <a:xfrm>
            <a:off x="2285607" y="2445741"/>
            <a:ext cx="4138195" cy="406418"/>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dirty="0"/>
              <a:t>Data Cleaning and Formatting</a:t>
            </a:r>
          </a:p>
        </p:txBody>
      </p:sp>
      <p:sp>
        <p:nvSpPr>
          <p:cNvPr id="7" name="Text Placeholder 9">
            <a:extLst>
              <a:ext uri="{FF2B5EF4-FFF2-40B4-BE49-F238E27FC236}">
                <a16:creationId xmlns:a16="http://schemas.microsoft.com/office/drawing/2014/main" id="{700CA830-CD64-6650-E785-251DE446C42D}"/>
              </a:ext>
            </a:extLst>
          </p:cNvPr>
          <p:cNvSpPr txBox="1">
            <a:spLocks/>
          </p:cNvSpPr>
          <p:nvPr/>
        </p:nvSpPr>
        <p:spPr>
          <a:xfrm>
            <a:off x="2387818" y="2852159"/>
            <a:ext cx="7518575" cy="546600"/>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1400" dirty="0"/>
              <a:t>Used Excel for initial data cleaning tasks, including removing duplicates, and formatting columns for consistency.</a:t>
            </a:r>
          </a:p>
          <a:p>
            <a:r>
              <a:rPr lang="en-US" sz="1400" dirty="0"/>
              <a:t>Conducted data profiling to understand the dataset's structure, identify patterns, and assess data quality.</a:t>
            </a:r>
          </a:p>
        </p:txBody>
      </p:sp>
      <p:pic>
        <p:nvPicPr>
          <p:cNvPr id="8" name="Picture 7">
            <a:extLst>
              <a:ext uri="{FF2B5EF4-FFF2-40B4-BE49-F238E27FC236}">
                <a16:creationId xmlns:a16="http://schemas.microsoft.com/office/drawing/2014/main" id="{B6214F4C-1284-3180-FC3E-7F24B548854B}"/>
              </a:ext>
            </a:extLst>
          </p:cNvPr>
          <p:cNvPicPr>
            <a:picLocks noChangeAspect="1"/>
          </p:cNvPicPr>
          <p:nvPr/>
        </p:nvPicPr>
        <p:blipFill rotWithShape="1">
          <a:blip r:embed="rId3"/>
          <a:srcRect t="3922" b="-3922"/>
          <a:stretch/>
        </p:blipFill>
        <p:spPr>
          <a:xfrm>
            <a:off x="1419657" y="4028449"/>
            <a:ext cx="814388" cy="435787"/>
          </a:xfrm>
          <a:prstGeom prst="snip2DiagRect">
            <a:avLst/>
          </a:prstGeom>
          <a:solidFill>
            <a:srgbClr val="FFFFFF">
              <a:shade val="85000"/>
            </a:srgbClr>
          </a:solidFill>
          <a:ln w="88900" cap="sq">
            <a:solidFill>
              <a:srgbClr val="FFFFFF"/>
            </a:solidFill>
            <a:miter lim="800000"/>
          </a:ln>
          <a:effectLst>
            <a:outerShdw blurRad="50800" dist="38100" dir="2700000" algn="tl" rotWithShape="0">
              <a:schemeClr val="bg2">
                <a:alpha val="40000"/>
              </a:schemeClr>
            </a:outerShdw>
          </a:effectLst>
          <a:scene3d>
            <a:camera prst="orthographicFront"/>
            <a:lightRig rig="twoPt" dir="t">
              <a:rot lat="0" lon="0" rev="7200000"/>
            </a:lightRig>
          </a:scene3d>
          <a:sp3d>
            <a:bevelT w="25400" h="19050"/>
            <a:contourClr>
              <a:srgbClr val="FFFFFF"/>
            </a:contourClr>
          </a:sp3d>
        </p:spPr>
      </p:pic>
      <p:sp>
        <p:nvSpPr>
          <p:cNvPr id="10" name="Text Placeholder 8">
            <a:extLst>
              <a:ext uri="{FF2B5EF4-FFF2-40B4-BE49-F238E27FC236}">
                <a16:creationId xmlns:a16="http://schemas.microsoft.com/office/drawing/2014/main" id="{74C8A6BA-5E96-EBAC-15B0-FF2ADBD47C11}"/>
              </a:ext>
            </a:extLst>
          </p:cNvPr>
          <p:cNvSpPr txBox="1">
            <a:spLocks/>
          </p:cNvSpPr>
          <p:nvPr/>
        </p:nvSpPr>
        <p:spPr>
          <a:xfrm>
            <a:off x="2285607" y="3988375"/>
            <a:ext cx="5162709" cy="420683"/>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bg1"/>
                </a:solidFill>
                <a:latin typeface="+mn-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buClr>
                <a:schemeClr val="accent1"/>
              </a:buClr>
              <a:buSzPct val="80000"/>
            </a:pPr>
            <a:r>
              <a:rPr lang="en-US" b="0" dirty="0">
                <a:solidFill>
                  <a:schemeClr val="tx1">
                    <a:lumMod val="75000"/>
                    <a:lumOff val="25000"/>
                  </a:schemeClr>
                </a:solidFill>
                <a:cs typeface="+mn-cs"/>
              </a:rPr>
              <a:t>Data Storage and Manipulation</a:t>
            </a:r>
          </a:p>
        </p:txBody>
      </p:sp>
      <p:sp>
        <p:nvSpPr>
          <p:cNvPr id="12" name="TextBox 11">
            <a:extLst>
              <a:ext uri="{FF2B5EF4-FFF2-40B4-BE49-F238E27FC236}">
                <a16:creationId xmlns:a16="http://schemas.microsoft.com/office/drawing/2014/main" id="{251F9EC9-0763-571D-F175-BF30ABE8DA5A}"/>
              </a:ext>
            </a:extLst>
          </p:cNvPr>
          <p:cNvSpPr txBox="1"/>
          <p:nvPr/>
        </p:nvSpPr>
        <p:spPr>
          <a:xfrm>
            <a:off x="2387818" y="4464236"/>
            <a:ext cx="6094268" cy="866904"/>
          </a:xfrm>
          <a:prstGeom prst="rect">
            <a:avLst/>
          </a:prstGeom>
        </p:spPr>
        <p:txBody>
          <a:bodyPr/>
          <a:lstStyle>
            <a:defPPr>
              <a:defRPr lang="en-US"/>
            </a:defPPr>
            <a:lvl1pPr marL="342900" indent="-3429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1pPr>
            <a:lvl2pPr marL="742950" indent="-28575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en-US" dirty="0"/>
              <a:t>Imported the Excel Data into SQL database</a:t>
            </a:r>
          </a:p>
          <a:p>
            <a:r>
              <a:rPr lang="en-US" dirty="0"/>
              <a:t>Analyze the customer churn by writing SQL Queries to correlate customer attributes with the churn rates.</a:t>
            </a:r>
          </a:p>
        </p:txBody>
      </p:sp>
      <p:pic>
        <p:nvPicPr>
          <p:cNvPr id="13" name="Picture 12">
            <a:extLst>
              <a:ext uri="{FF2B5EF4-FFF2-40B4-BE49-F238E27FC236}">
                <a16:creationId xmlns:a16="http://schemas.microsoft.com/office/drawing/2014/main" id="{4DE76DAC-E152-7254-7BC6-516AB89572D6}"/>
              </a:ext>
            </a:extLst>
          </p:cNvPr>
          <p:cNvPicPr>
            <a:picLocks noChangeAspect="1"/>
          </p:cNvPicPr>
          <p:nvPr/>
        </p:nvPicPr>
        <p:blipFill rotWithShape="1">
          <a:blip r:embed="rId4"/>
          <a:srcRect l="20896" t="25256" r="20943" b="25243"/>
          <a:stretch/>
        </p:blipFill>
        <p:spPr>
          <a:xfrm>
            <a:off x="1230124" y="5380502"/>
            <a:ext cx="1003921" cy="480520"/>
          </a:xfrm>
          <a:prstGeom prst="snip2DiagRect">
            <a:avLst/>
          </a:prstGeom>
          <a:solidFill>
            <a:srgbClr val="FFFFFF">
              <a:shade val="85000"/>
            </a:srgbClr>
          </a:solidFill>
          <a:ln w="88900" cap="sq">
            <a:solidFill>
              <a:srgbClr val="FFFFFF"/>
            </a:solidFill>
            <a:miter lim="800000"/>
          </a:ln>
          <a:effectLst>
            <a:outerShdw blurRad="50800" dist="38100" dir="2700000" algn="tl" rotWithShape="0">
              <a:schemeClr val="bg2">
                <a:alpha val="40000"/>
              </a:schemeClr>
            </a:outerShdw>
          </a:effectLst>
          <a:scene3d>
            <a:camera prst="orthographicFront"/>
            <a:lightRig rig="twoPt" dir="t">
              <a:rot lat="0" lon="0" rev="7200000"/>
            </a:lightRig>
          </a:scene3d>
          <a:sp3d>
            <a:bevelT w="25400" h="19050"/>
            <a:contourClr>
              <a:srgbClr val="FFFFFF"/>
            </a:contourClr>
          </a:sp3d>
        </p:spPr>
      </p:pic>
      <p:sp>
        <p:nvSpPr>
          <p:cNvPr id="14" name="Text Placeholder 8">
            <a:extLst>
              <a:ext uri="{FF2B5EF4-FFF2-40B4-BE49-F238E27FC236}">
                <a16:creationId xmlns:a16="http://schemas.microsoft.com/office/drawing/2014/main" id="{D6D60C02-128F-88B3-6AAE-A0E10072A8FB}"/>
              </a:ext>
            </a:extLst>
          </p:cNvPr>
          <p:cNvSpPr txBox="1">
            <a:spLocks/>
          </p:cNvSpPr>
          <p:nvPr/>
        </p:nvSpPr>
        <p:spPr>
          <a:xfrm>
            <a:off x="2387818" y="5410955"/>
            <a:ext cx="5162709" cy="420683"/>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bg1"/>
                </a:solidFill>
                <a:latin typeface="+mn-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buClr>
                <a:schemeClr val="accent1"/>
              </a:buClr>
              <a:buSzPct val="80000"/>
            </a:pPr>
            <a:r>
              <a:rPr lang="en-US" b="0" dirty="0">
                <a:solidFill>
                  <a:schemeClr val="tx1">
                    <a:lumMod val="75000"/>
                    <a:lumOff val="25000"/>
                  </a:schemeClr>
                </a:solidFill>
                <a:cs typeface="+mn-cs"/>
              </a:rPr>
              <a:t>Data Analysis and Visualization</a:t>
            </a:r>
          </a:p>
        </p:txBody>
      </p:sp>
      <p:sp>
        <p:nvSpPr>
          <p:cNvPr id="16" name="TextBox 15">
            <a:extLst>
              <a:ext uri="{FF2B5EF4-FFF2-40B4-BE49-F238E27FC236}">
                <a16:creationId xmlns:a16="http://schemas.microsoft.com/office/drawing/2014/main" id="{E17F47CF-D512-EE4E-7EB7-8DB796665ED4}"/>
              </a:ext>
            </a:extLst>
          </p:cNvPr>
          <p:cNvSpPr txBox="1"/>
          <p:nvPr/>
        </p:nvSpPr>
        <p:spPr>
          <a:xfrm>
            <a:off x="2387818" y="5849911"/>
            <a:ext cx="6094268" cy="928459"/>
          </a:xfrm>
          <a:prstGeom prst="rect">
            <a:avLst/>
          </a:prstGeom>
          <a:noFill/>
        </p:spPr>
        <p:txBody>
          <a:bodyPr wrap="square">
            <a:spAutoFit/>
          </a:bodyPr>
          <a:lstStyle/>
          <a:p>
            <a:pPr marL="342900" indent="-342900">
              <a:spcBef>
                <a:spcPts val="1000"/>
              </a:spcBef>
              <a:buClr>
                <a:schemeClr val="accent1"/>
              </a:buClr>
              <a:buSzPct val="80000"/>
              <a:buFont typeface="Wingdings 3" charset="2"/>
              <a:buChar char=""/>
            </a:pPr>
            <a:r>
              <a:rPr lang="en-US" sz="1400" dirty="0">
                <a:solidFill>
                  <a:schemeClr val="tx1">
                    <a:lumMod val="75000"/>
                    <a:lumOff val="25000"/>
                  </a:schemeClr>
                </a:solidFill>
              </a:rPr>
              <a:t>Used the queries and original files to process data in Power BI</a:t>
            </a:r>
          </a:p>
          <a:p>
            <a:pPr marL="342900" indent="-342900">
              <a:spcBef>
                <a:spcPts val="1000"/>
              </a:spcBef>
              <a:buClr>
                <a:schemeClr val="accent1"/>
              </a:buClr>
              <a:buSzPct val="80000"/>
              <a:buFont typeface="Wingdings 3" charset="2"/>
              <a:buChar char=""/>
            </a:pPr>
            <a:r>
              <a:rPr lang="en-US" sz="1400" dirty="0">
                <a:solidFill>
                  <a:schemeClr val="tx1">
                    <a:lumMod val="75000"/>
                    <a:lumOff val="25000"/>
                  </a:schemeClr>
                </a:solidFill>
              </a:rPr>
              <a:t>Develop interactive dashboards to display balance details, churn rates and customer details</a:t>
            </a:r>
            <a:r>
              <a:rPr lang="en-US" dirty="0"/>
              <a:t>.</a:t>
            </a:r>
          </a:p>
        </p:txBody>
      </p:sp>
    </p:spTree>
    <p:extLst>
      <p:ext uri="{BB962C8B-B14F-4D97-AF65-F5344CB8AC3E}">
        <p14:creationId xmlns:p14="http://schemas.microsoft.com/office/powerpoint/2010/main" val="3197757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1459F-8E24-17C2-620A-9EF8F29DA6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655A77-1F57-C5DE-DD38-47DAB77F35E7}"/>
              </a:ext>
            </a:extLst>
          </p:cNvPr>
          <p:cNvSpPr>
            <a:spLocks noGrp="1"/>
          </p:cNvSpPr>
          <p:nvPr>
            <p:ph type="title"/>
          </p:nvPr>
        </p:nvSpPr>
        <p:spPr/>
        <p:txBody>
          <a:bodyPr/>
          <a:lstStyle/>
          <a:p>
            <a:r>
              <a:rPr lang="en-US" altLang="zh-CN" sz="4000" dirty="0">
                <a:solidFill>
                  <a:schemeClr val="accent6">
                    <a:lumMod val="25000"/>
                    <a:lumOff val="75000"/>
                  </a:schemeClr>
                </a:solidFill>
                <a:effectLst>
                  <a:outerShdw blurRad="38100" dist="38100" dir="2700000" algn="tl">
                    <a:srgbClr val="000000">
                      <a:alpha val="43137"/>
                    </a:srgbClr>
                  </a:outerShdw>
                </a:effectLst>
              </a:rPr>
              <a:t>Overview</a:t>
            </a:r>
            <a:endParaRPr lang="en-IN" sz="4000" dirty="0"/>
          </a:p>
        </p:txBody>
      </p:sp>
      <p:sp>
        <p:nvSpPr>
          <p:cNvPr id="3" name="Content Placeholder 2">
            <a:extLst>
              <a:ext uri="{FF2B5EF4-FFF2-40B4-BE49-F238E27FC236}">
                <a16:creationId xmlns:a16="http://schemas.microsoft.com/office/drawing/2014/main" id="{EE1AEC88-0E98-DB26-B47C-762B98756853}"/>
              </a:ext>
            </a:extLst>
          </p:cNvPr>
          <p:cNvSpPr>
            <a:spLocks noGrp="1"/>
          </p:cNvSpPr>
          <p:nvPr>
            <p:ph idx="1"/>
          </p:nvPr>
        </p:nvSpPr>
        <p:spPr>
          <a:xfrm>
            <a:off x="1154954" y="2669689"/>
            <a:ext cx="2132527" cy="506207"/>
          </a:xfrm>
          <a:solidFill>
            <a:schemeClr val="bg1"/>
          </a:solidFill>
        </p:spPr>
        <p:txBody>
          <a:bodyPr>
            <a:normAutofit/>
          </a:bodyPr>
          <a:lstStyle/>
          <a:p>
            <a:pPr>
              <a:lnSpc>
                <a:spcPct val="107000"/>
              </a:lnSpc>
              <a:spcAft>
                <a:spcPts val="800"/>
              </a:spcAft>
            </a:pPr>
            <a:r>
              <a:rPr lang="en-US" sz="1700" kern="100" dirty="0">
                <a:latin typeface="Calibri" panose="020F0502020204030204" pitchFamily="34" charset="0"/>
                <a:ea typeface="Calibri" panose="020F0502020204030204" pitchFamily="34" charset="0"/>
                <a:cs typeface="Times New Roman" panose="02020603050405020304" pitchFamily="18" charset="0"/>
              </a:rPr>
              <a:t>Total Customers </a:t>
            </a:r>
            <a:endParaRPr lang="en-IN" sz="17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Graphic 4" descr="Arrow: Slight curve with solid fill">
            <a:extLst>
              <a:ext uri="{FF2B5EF4-FFF2-40B4-BE49-F238E27FC236}">
                <a16:creationId xmlns:a16="http://schemas.microsoft.com/office/drawing/2014/main" id="{EF14BD38-954F-318E-6D52-D048930215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8011" y="2465593"/>
            <a:ext cx="914400" cy="914400"/>
          </a:xfrm>
          <a:prstGeom prst="rect">
            <a:avLst/>
          </a:prstGeom>
        </p:spPr>
      </p:pic>
      <p:pic>
        <p:nvPicPr>
          <p:cNvPr id="8" name="Picture 7">
            <a:extLst>
              <a:ext uri="{FF2B5EF4-FFF2-40B4-BE49-F238E27FC236}">
                <a16:creationId xmlns:a16="http://schemas.microsoft.com/office/drawing/2014/main" id="{D05F8E53-C184-FD0E-DBA5-BE6808D4C252}"/>
              </a:ext>
            </a:extLst>
          </p:cNvPr>
          <p:cNvPicPr>
            <a:picLocks noChangeAspect="1"/>
          </p:cNvPicPr>
          <p:nvPr/>
        </p:nvPicPr>
        <p:blipFill>
          <a:blip r:embed="rId4"/>
          <a:srcRect t="24528" r="9218"/>
          <a:stretch>
            <a:fillRect/>
          </a:stretch>
        </p:blipFill>
        <p:spPr>
          <a:xfrm>
            <a:off x="4393933" y="2568653"/>
            <a:ext cx="1095528" cy="706964"/>
          </a:xfrm>
          <a:prstGeom prst="rect">
            <a:avLst/>
          </a:prstGeom>
          <a:solidFill>
            <a:srgbClr val="7030A0"/>
          </a:solidFill>
        </p:spPr>
      </p:pic>
      <p:sp>
        <p:nvSpPr>
          <p:cNvPr id="9" name="Content Placeholder 2">
            <a:extLst>
              <a:ext uri="{FF2B5EF4-FFF2-40B4-BE49-F238E27FC236}">
                <a16:creationId xmlns:a16="http://schemas.microsoft.com/office/drawing/2014/main" id="{786AEBA7-5EB5-6C3A-1EC6-C998DF8CB54D}"/>
              </a:ext>
            </a:extLst>
          </p:cNvPr>
          <p:cNvSpPr txBox="1">
            <a:spLocks/>
          </p:cNvSpPr>
          <p:nvPr/>
        </p:nvSpPr>
        <p:spPr>
          <a:xfrm>
            <a:off x="1154953" y="3411166"/>
            <a:ext cx="2132527" cy="506207"/>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nSpc>
                <a:spcPct val="107000"/>
              </a:lnSpc>
              <a:spcAft>
                <a:spcPts val="800"/>
              </a:spcAft>
            </a:pPr>
            <a:r>
              <a:rPr lang="en-US" sz="1700" kern="100" dirty="0">
                <a:latin typeface="Calibri" panose="020F0502020204030204" pitchFamily="34" charset="0"/>
                <a:ea typeface="Calibri" panose="020F0502020204030204" pitchFamily="34" charset="0"/>
                <a:cs typeface="Times New Roman" panose="02020603050405020304" pitchFamily="18" charset="0"/>
              </a:rPr>
              <a:t>Churn Rate</a:t>
            </a:r>
            <a:endParaRPr lang="en-IN" sz="17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Graphic 9" descr="Arrow: Slight curve with solid fill">
            <a:extLst>
              <a:ext uri="{FF2B5EF4-FFF2-40B4-BE49-F238E27FC236}">
                <a16:creationId xmlns:a16="http://schemas.microsoft.com/office/drawing/2014/main" id="{346B9B86-953C-D72D-0EB5-6F6FB37381E9}"/>
              </a:ext>
            </a:extLst>
          </p:cNvPr>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3088011" y="3275617"/>
            <a:ext cx="914400" cy="914400"/>
          </a:xfrm>
          <a:prstGeom prst="rect">
            <a:avLst/>
          </a:prstGeom>
        </p:spPr>
      </p:pic>
      <p:pic>
        <p:nvPicPr>
          <p:cNvPr id="12" name="Picture 11" descr="A close up of a number&#10;&#10;AI-generated content may be incorrect.">
            <a:extLst>
              <a:ext uri="{FF2B5EF4-FFF2-40B4-BE49-F238E27FC236}">
                <a16:creationId xmlns:a16="http://schemas.microsoft.com/office/drawing/2014/main" id="{734A12AC-F637-F976-9DCB-F122F1DF8309}"/>
              </a:ext>
            </a:extLst>
          </p:cNvPr>
          <p:cNvPicPr>
            <a:picLocks noChangeAspect="1"/>
          </p:cNvPicPr>
          <p:nvPr/>
        </p:nvPicPr>
        <p:blipFill>
          <a:blip r:embed="rId6"/>
          <a:srcRect t="12692"/>
          <a:stretch>
            <a:fillRect/>
          </a:stretch>
        </p:blipFill>
        <p:spPr>
          <a:xfrm>
            <a:off x="4393933" y="3379335"/>
            <a:ext cx="1095528" cy="706964"/>
          </a:xfrm>
          <a:prstGeom prst="rect">
            <a:avLst/>
          </a:prstGeom>
        </p:spPr>
      </p:pic>
      <p:sp>
        <p:nvSpPr>
          <p:cNvPr id="15" name="Content Placeholder 2">
            <a:extLst>
              <a:ext uri="{FF2B5EF4-FFF2-40B4-BE49-F238E27FC236}">
                <a16:creationId xmlns:a16="http://schemas.microsoft.com/office/drawing/2014/main" id="{835D1BC3-37EC-7B0A-E862-6A32191E11DA}"/>
              </a:ext>
            </a:extLst>
          </p:cNvPr>
          <p:cNvSpPr txBox="1">
            <a:spLocks/>
          </p:cNvSpPr>
          <p:nvPr/>
        </p:nvSpPr>
        <p:spPr>
          <a:xfrm>
            <a:off x="1154953" y="4190017"/>
            <a:ext cx="2132527" cy="506207"/>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nSpc>
                <a:spcPct val="107000"/>
              </a:lnSpc>
              <a:spcAft>
                <a:spcPts val="800"/>
              </a:spcAft>
            </a:pPr>
            <a:r>
              <a:rPr lang="en-US" sz="1700" kern="100" dirty="0">
                <a:latin typeface="Calibri" panose="020F0502020204030204" pitchFamily="34" charset="0"/>
                <a:ea typeface="Calibri" panose="020F0502020204030204" pitchFamily="34" charset="0"/>
                <a:cs typeface="Times New Roman" panose="02020603050405020304" pitchFamily="18" charset="0"/>
              </a:rPr>
              <a:t>Avg Credit Score</a:t>
            </a:r>
            <a:endParaRPr lang="en-IN" sz="17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6" name="Graphic 15" descr="Arrow: Slight curve with solid fill">
            <a:extLst>
              <a:ext uri="{FF2B5EF4-FFF2-40B4-BE49-F238E27FC236}">
                <a16:creationId xmlns:a16="http://schemas.microsoft.com/office/drawing/2014/main" id="{8FC79562-C088-A3BF-9612-ED4EB0999774}"/>
              </a:ext>
            </a:extLst>
          </p:cNvPr>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3088011" y="4017094"/>
            <a:ext cx="914400" cy="914400"/>
          </a:xfrm>
          <a:prstGeom prst="rect">
            <a:avLst/>
          </a:prstGeom>
        </p:spPr>
      </p:pic>
      <p:pic>
        <p:nvPicPr>
          <p:cNvPr id="18" name="Picture 17" descr="A close up of a credit score&#10;&#10;AI-generated content may be incorrect.">
            <a:extLst>
              <a:ext uri="{FF2B5EF4-FFF2-40B4-BE49-F238E27FC236}">
                <a16:creationId xmlns:a16="http://schemas.microsoft.com/office/drawing/2014/main" id="{F6234A5F-C6E5-8637-B7D6-680468439D83}"/>
              </a:ext>
            </a:extLst>
          </p:cNvPr>
          <p:cNvPicPr>
            <a:picLocks noChangeAspect="1"/>
          </p:cNvPicPr>
          <p:nvPr/>
        </p:nvPicPr>
        <p:blipFill>
          <a:blip r:embed="rId7"/>
          <a:srcRect l="6165" t="1" r="5970" b="-4242"/>
          <a:stretch>
            <a:fillRect/>
          </a:stretch>
        </p:blipFill>
        <p:spPr>
          <a:xfrm>
            <a:off x="4333010" y="4195260"/>
            <a:ext cx="1205344" cy="705061"/>
          </a:xfrm>
          <a:prstGeom prst="rect">
            <a:avLst/>
          </a:prstGeom>
        </p:spPr>
      </p:pic>
      <p:pic>
        <p:nvPicPr>
          <p:cNvPr id="20" name="Picture 19" descr="A close up of numbers&#10;&#10;AI-generated content may be incorrect.">
            <a:extLst>
              <a:ext uri="{FF2B5EF4-FFF2-40B4-BE49-F238E27FC236}">
                <a16:creationId xmlns:a16="http://schemas.microsoft.com/office/drawing/2014/main" id="{D1DB8DD7-ADCF-1277-B97C-A2DA95D21588}"/>
              </a:ext>
            </a:extLst>
          </p:cNvPr>
          <p:cNvPicPr>
            <a:picLocks noChangeAspect="1"/>
          </p:cNvPicPr>
          <p:nvPr/>
        </p:nvPicPr>
        <p:blipFill>
          <a:blip r:embed="rId8"/>
          <a:srcRect t="20203" r="3480"/>
          <a:stretch>
            <a:fillRect/>
          </a:stretch>
        </p:blipFill>
        <p:spPr>
          <a:xfrm>
            <a:off x="4301837" y="5011112"/>
            <a:ext cx="1278081" cy="706964"/>
          </a:xfrm>
          <a:prstGeom prst="rect">
            <a:avLst/>
          </a:prstGeom>
        </p:spPr>
      </p:pic>
      <p:sp>
        <p:nvSpPr>
          <p:cNvPr id="21" name="Content Placeholder 2">
            <a:extLst>
              <a:ext uri="{FF2B5EF4-FFF2-40B4-BE49-F238E27FC236}">
                <a16:creationId xmlns:a16="http://schemas.microsoft.com/office/drawing/2014/main" id="{7BAA272C-99A6-58AC-FD01-957D1A306699}"/>
              </a:ext>
            </a:extLst>
          </p:cNvPr>
          <p:cNvSpPr txBox="1">
            <a:spLocks/>
          </p:cNvSpPr>
          <p:nvPr/>
        </p:nvSpPr>
        <p:spPr>
          <a:xfrm>
            <a:off x="1154953" y="5020823"/>
            <a:ext cx="2132527" cy="506207"/>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nSpc>
                <a:spcPct val="107000"/>
              </a:lnSpc>
              <a:spcAft>
                <a:spcPts val="800"/>
              </a:spcAft>
            </a:pPr>
            <a:r>
              <a:rPr lang="en-US" sz="1700" kern="100" dirty="0">
                <a:latin typeface="Calibri" panose="020F0502020204030204" pitchFamily="34" charset="0"/>
                <a:ea typeface="Calibri" panose="020F0502020204030204" pitchFamily="34" charset="0"/>
                <a:cs typeface="Times New Roman" panose="02020603050405020304" pitchFamily="18" charset="0"/>
              </a:rPr>
              <a:t>Avg Balance</a:t>
            </a:r>
            <a:endParaRPr lang="en-IN" sz="17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2" name="Graphic 21" descr="Arrow: Slight curve with solid fill">
            <a:extLst>
              <a:ext uri="{FF2B5EF4-FFF2-40B4-BE49-F238E27FC236}">
                <a16:creationId xmlns:a16="http://schemas.microsoft.com/office/drawing/2014/main" id="{C972DB2D-B975-BE84-09D4-D3065B2D7BD8}"/>
              </a:ext>
            </a:extLst>
          </p:cNvPr>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3088011" y="4795945"/>
            <a:ext cx="914400" cy="914400"/>
          </a:xfrm>
          <a:prstGeom prst="rect">
            <a:avLst/>
          </a:prstGeom>
        </p:spPr>
      </p:pic>
      <p:pic>
        <p:nvPicPr>
          <p:cNvPr id="24" name="Picture 23" descr="A close up of a card&#10;&#10;AI-generated content may be incorrect.">
            <a:extLst>
              <a:ext uri="{FF2B5EF4-FFF2-40B4-BE49-F238E27FC236}">
                <a16:creationId xmlns:a16="http://schemas.microsoft.com/office/drawing/2014/main" id="{ED33FA48-DE9A-0C94-5A57-2283A470AE3F}"/>
              </a:ext>
            </a:extLst>
          </p:cNvPr>
          <p:cNvPicPr>
            <a:picLocks noChangeAspect="1"/>
          </p:cNvPicPr>
          <p:nvPr/>
        </p:nvPicPr>
        <p:blipFill>
          <a:blip r:embed="rId9"/>
          <a:srcRect l="7867" t="7934" r="4231"/>
          <a:stretch>
            <a:fillRect/>
          </a:stretch>
        </p:blipFill>
        <p:spPr>
          <a:xfrm>
            <a:off x="4223905" y="5828868"/>
            <a:ext cx="1423554" cy="675332"/>
          </a:xfrm>
          <a:prstGeom prst="rect">
            <a:avLst/>
          </a:prstGeom>
        </p:spPr>
      </p:pic>
      <p:sp>
        <p:nvSpPr>
          <p:cNvPr id="25" name="Content Placeholder 2">
            <a:extLst>
              <a:ext uri="{FF2B5EF4-FFF2-40B4-BE49-F238E27FC236}">
                <a16:creationId xmlns:a16="http://schemas.microsoft.com/office/drawing/2014/main" id="{82A166F5-23EA-23D3-FBD6-21264147E789}"/>
              </a:ext>
            </a:extLst>
          </p:cNvPr>
          <p:cNvSpPr txBox="1">
            <a:spLocks/>
          </p:cNvSpPr>
          <p:nvPr/>
        </p:nvSpPr>
        <p:spPr>
          <a:xfrm>
            <a:off x="860385" y="5904050"/>
            <a:ext cx="2427096" cy="506207"/>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nSpc>
                <a:spcPct val="107000"/>
              </a:lnSpc>
              <a:spcAft>
                <a:spcPts val="800"/>
              </a:spcAft>
            </a:pPr>
            <a:r>
              <a:rPr lang="en-US" sz="1700" kern="100" dirty="0">
                <a:latin typeface="Calibri" panose="020F0502020204030204" pitchFamily="34" charset="0"/>
                <a:ea typeface="Calibri" panose="020F0502020204030204" pitchFamily="34" charset="0"/>
                <a:cs typeface="Times New Roman" panose="02020603050405020304" pitchFamily="18" charset="0"/>
              </a:rPr>
              <a:t>Credit Card Holders</a:t>
            </a:r>
            <a:endParaRPr lang="en-IN" sz="17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6" name="Graphic 25" descr="Arrow: Slight curve with solid fill">
            <a:extLst>
              <a:ext uri="{FF2B5EF4-FFF2-40B4-BE49-F238E27FC236}">
                <a16:creationId xmlns:a16="http://schemas.microsoft.com/office/drawing/2014/main" id="{12C71C29-390B-4B42-1AE0-9DDF64172CB3}"/>
              </a:ext>
            </a:extLst>
          </p:cNvPr>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3088011" y="5710345"/>
            <a:ext cx="914400" cy="914400"/>
          </a:xfrm>
          <a:prstGeom prst="rect">
            <a:avLst/>
          </a:prstGeom>
        </p:spPr>
      </p:pic>
      <p:pic>
        <p:nvPicPr>
          <p:cNvPr id="27" name="Picture placeholder 29">
            <a:extLst>
              <a:ext uri="{FF2B5EF4-FFF2-40B4-BE49-F238E27FC236}">
                <a16:creationId xmlns:a16="http://schemas.microsoft.com/office/drawing/2014/main" id="{CE62469A-20AE-575C-565B-BF51F9D03EDA}"/>
              </a:ext>
            </a:extLst>
          </p:cNvPr>
          <p:cNvPicPr>
            <a:picLocks noChangeAspect="1"/>
          </p:cNvPicPr>
          <p:nvPr/>
        </p:nvPicPr>
        <p:blipFill rotWithShape="1">
          <a:blip r:embed="rId10"/>
          <a:srcRect l="8031" t="-112" r="29404" b="-7816"/>
          <a:stretch/>
        </p:blipFill>
        <p:spPr>
          <a:xfrm>
            <a:off x="7633166" y="2465593"/>
            <a:ext cx="3698449" cy="425323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effectLst>
            <a:outerShdw blurRad="50800" dist="50800" dir="5400000" algn="ctr" rotWithShape="0">
              <a:srgbClr val="000000">
                <a:alpha val="70000"/>
              </a:srgbClr>
            </a:outerShdw>
          </a:effectLst>
        </p:spPr>
      </p:pic>
      <p:sp>
        <p:nvSpPr>
          <p:cNvPr id="28" name="Freeform: Shape 27">
            <a:extLst>
              <a:ext uri="{FF2B5EF4-FFF2-40B4-BE49-F238E27FC236}">
                <a16:creationId xmlns:a16="http://schemas.microsoft.com/office/drawing/2014/main" id="{30121112-2EFF-4575-6D1A-623F8D356744}"/>
              </a:ext>
              <a:ext uri="{C183D7F6-B498-43B3-948B-1728B52AA6E4}">
                <adec:decorative xmlns:adec="http://schemas.microsoft.com/office/drawing/2017/decorative" val="1"/>
              </a:ext>
            </a:extLst>
          </p:cNvPr>
          <p:cNvSpPr/>
          <p:nvPr/>
        </p:nvSpPr>
        <p:spPr>
          <a:xfrm>
            <a:off x="10570544" y="2550352"/>
            <a:ext cx="1133797" cy="118246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bg1"/>
          </a:solidFill>
          <a:ln w="1905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29" name="Freeform: Shape 28">
            <a:extLst>
              <a:ext uri="{FF2B5EF4-FFF2-40B4-BE49-F238E27FC236}">
                <a16:creationId xmlns:a16="http://schemas.microsoft.com/office/drawing/2014/main" id="{15100917-4346-0C1D-BDA6-B2FE180DFB3D}"/>
              </a:ext>
              <a:ext uri="{C183D7F6-B498-43B3-948B-1728B52AA6E4}">
                <adec:decorative xmlns:adec="http://schemas.microsoft.com/office/drawing/2017/decorative" val="1"/>
              </a:ext>
            </a:extLst>
          </p:cNvPr>
          <p:cNvSpPr/>
          <p:nvPr/>
        </p:nvSpPr>
        <p:spPr>
          <a:xfrm>
            <a:off x="7075735" y="5182888"/>
            <a:ext cx="1133797" cy="118246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294030776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spDef>
      <a:spPr>
        <a:blipFill>
          <a:blip xmlns:r="http://schemas.openxmlformats.org/officeDocument/2006/relationships" r:embed="rId2"/>
          <a:stretch>
            <a:fillRect l="-36000" r="-36000"/>
          </a:stretch>
        </a:blipFill>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2929</TotalTime>
  <Words>1959</Words>
  <Application>Microsoft Office PowerPoint</Application>
  <PresentationFormat>Widescreen</PresentationFormat>
  <Paragraphs>148</Paragraphs>
  <Slides>25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Bookman Old Style</vt:lpstr>
      <vt:lpstr>Calibri</vt:lpstr>
      <vt:lpstr>Century Gothic</vt:lpstr>
      <vt:lpstr>Posterama Text SemiBold</vt:lpstr>
      <vt:lpstr>Wingdings</vt:lpstr>
      <vt:lpstr>Wingdings 3</vt:lpstr>
      <vt:lpstr>Ion Boardroom</vt:lpstr>
      <vt:lpstr>PowerPoint Presentation</vt:lpstr>
      <vt:lpstr>INTRODUCTION PROBLEM STATEMENT DATA DESCRIPTION DATABASE SCHEMA  INSIGHTS  STRATEGY  CONCLUSION  </vt:lpstr>
      <vt:lpstr>Introduction</vt:lpstr>
      <vt:lpstr>Problem Statement</vt:lpstr>
      <vt:lpstr>Data Description </vt:lpstr>
      <vt:lpstr>Data Description </vt:lpstr>
      <vt:lpstr>Database Schema</vt:lpstr>
      <vt:lpstr>Analytical Approach &amp; Tools</vt:lpstr>
      <vt:lpstr>Overview</vt:lpstr>
      <vt:lpstr>Customer Distribution by Segment and Country </vt:lpstr>
      <vt:lpstr>Customer Acquisition Overview </vt:lpstr>
      <vt:lpstr>Total Balance of Customers in each Region  </vt:lpstr>
      <vt:lpstr>Forecasting of Account Balance</vt:lpstr>
      <vt:lpstr>Average Balance by Tenure  </vt:lpstr>
      <vt:lpstr>Churn Rate vs Total Customers</vt:lpstr>
      <vt:lpstr>Gender wise Churn Rate</vt:lpstr>
      <vt:lpstr>Churn Distribution by Credit Score Category </vt:lpstr>
      <vt:lpstr>Churn Distribution by Credit Score Category </vt:lpstr>
      <vt:lpstr>Key Insights  </vt:lpstr>
      <vt:lpstr>PowerPoint Presentation</vt:lpstr>
      <vt:lpstr>PowerPoint Presentation</vt:lpstr>
      <vt:lpstr>PowerPoint Presentation</vt:lpstr>
      <vt:lpstr>Strategies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Shalakya Sen</dc:creator>
  <cp:lastModifiedBy>Shalakya Sen</cp:lastModifiedBy>
  <cp:revision>16</cp:revision>
  <dcterms:created xsi:type="dcterms:W3CDTF">2026-01-02T17:33:08Z</dcterms:created>
  <dcterms:modified xsi:type="dcterms:W3CDTF">2026-01-04T18:22:33Z</dcterms:modified>
</cp:coreProperties>
</file>